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handoutMasterIdLst>
    <p:handoutMasterId r:id="rId29"/>
  </p:handoutMasterIdLst>
  <p:sldIdLst>
    <p:sldId id="296" r:id="rId2"/>
    <p:sldId id="419" r:id="rId3"/>
    <p:sldId id="396" r:id="rId4"/>
    <p:sldId id="289" r:id="rId5"/>
    <p:sldId id="402" r:id="rId6"/>
    <p:sldId id="401" r:id="rId7"/>
    <p:sldId id="398" r:id="rId8"/>
    <p:sldId id="403" r:id="rId9"/>
    <p:sldId id="404" r:id="rId10"/>
    <p:sldId id="405" r:id="rId11"/>
    <p:sldId id="406" r:id="rId12"/>
    <p:sldId id="408" r:id="rId13"/>
    <p:sldId id="409" r:id="rId14"/>
    <p:sldId id="301" r:id="rId15"/>
    <p:sldId id="416" r:id="rId16"/>
    <p:sldId id="493" r:id="rId17"/>
    <p:sldId id="417" r:id="rId18"/>
    <p:sldId id="399" r:id="rId19"/>
    <p:sldId id="414" r:id="rId20"/>
    <p:sldId id="290" r:id="rId21"/>
    <p:sldId id="263" r:id="rId22"/>
    <p:sldId id="492" r:id="rId23"/>
    <p:sldId id="335" r:id="rId24"/>
    <p:sldId id="411" r:id="rId25"/>
    <p:sldId id="494" r:id="rId26"/>
    <p:sldId id="49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92818" autoAdjust="0"/>
  </p:normalViewPr>
  <p:slideViewPr>
    <p:cSldViewPr>
      <p:cViewPr varScale="1">
        <p:scale>
          <a:sx n="67" d="100"/>
          <a:sy n="67" d="100"/>
        </p:scale>
        <p:origin x="81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8BE7D4-84EE-4FB3-BB1A-3929786414C5}" type="datetimeFigureOut">
              <a:rPr lang="en-US" smtClean="0"/>
              <a:t>3/30/2022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E1F925-6A35-4EE1-9D3F-095F92B7BDDA}" type="slidenum">
              <a:rPr lang="en-US" smtClean="0"/>
              <a:t>‹#›</a:t>
            </a:fld>
            <a:endParaRPr lang="en-US"/>
          </a:p>
        </p:txBody>
      </p:sp>
    </p:spTree>
    <p:extLst>
      <p:ext uri="{BB962C8B-B14F-4D97-AF65-F5344CB8AC3E}">
        <p14:creationId xmlns:p14="http://schemas.microsoft.com/office/powerpoint/2010/main" val="4064517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8E105-1FD9-4FAD-934D-9284E9C4857B}" type="datetimeFigureOut">
              <a:rPr lang="en-US" smtClean="0"/>
              <a:t>3/30/2022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2F44E-1A76-4E70-A2C2-E6E77DF4CC5A}" type="slidenum">
              <a:rPr lang="en-US" smtClean="0"/>
              <a:t>‹#›</a:t>
            </a:fld>
            <a:endParaRPr lang="en-US"/>
          </a:p>
        </p:txBody>
      </p:sp>
    </p:spTree>
    <p:extLst>
      <p:ext uri="{BB962C8B-B14F-4D97-AF65-F5344CB8AC3E}">
        <p14:creationId xmlns:p14="http://schemas.microsoft.com/office/powerpoint/2010/main" val="315244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F1BA84-551F-426C-AF55-E33088D9F4B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9D388C-6493-4D13-8E63-9AA26BA08732}"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BC50BE58-955F-4AF9-92C5-04CF0CEDF19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F9BC4D9B-5731-4969-806C-61292EFEB5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F1BA84-551F-426C-AF55-E33088D9F4B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9D388C-6493-4D13-8E63-9AA26BA08732}"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BC50BE58-955F-4AF9-92C5-04CF0CEDF19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F9BC4D9B-5731-4969-806C-61292EFEB58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2224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F1BA84-551F-426C-AF55-E33088D9F4B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9D388C-6493-4D13-8E63-9AA26BA08732}"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BC50BE58-955F-4AF9-92C5-04CF0CEDF19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F9BC4D9B-5731-4969-806C-61292EFEB5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3567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E299ED6-0403-41D8-B669-DBA1DFB7279C}"/>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46F37-AA4A-4F9E-B581-86F7901F3993}"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99331" name="Rectangle 2">
            <a:extLst>
              <a:ext uri="{FF2B5EF4-FFF2-40B4-BE49-F238E27FC236}">
                <a16:creationId xmlns:a16="http://schemas.microsoft.com/office/drawing/2014/main" id="{BC85A4AF-516E-4A13-857F-7DCEAF6F613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C998976E-6C4F-42A9-8866-9C7489C6D45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AF1BA84-551F-426C-AF55-E33088D9F4B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9D388C-6493-4D13-8E63-9AA26BA08732}"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BC50BE58-955F-4AF9-92C5-04CF0CEDF19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F9BC4D9B-5731-4969-806C-61292EFEB58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2946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12DBA2A-AAE9-492E-B637-96D4A8ED2444}"/>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16CCDA8-1E18-4924-ADD0-41355B21B41C}"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88067" name="Rectangle 2">
            <a:extLst>
              <a:ext uri="{FF2B5EF4-FFF2-40B4-BE49-F238E27FC236}">
                <a16:creationId xmlns:a16="http://schemas.microsoft.com/office/drawing/2014/main" id="{990EF778-E43E-4A89-AAFB-E486EB5D8A44}"/>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F084EB27-B3E5-46B7-AF18-E1EDEE88C37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2F44E-1A76-4E70-A2C2-E6E77DF4CC5A}" type="slidenum">
              <a:rPr lang="en-US" smtClean="0"/>
              <a:t>24</a:t>
            </a:fld>
            <a:endParaRPr lang="en-US"/>
          </a:p>
        </p:txBody>
      </p:sp>
    </p:spTree>
    <p:extLst>
      <p:ext uri="{BB962C8B-B14F-4D97-AF65-F5344CB8AC3E}">
        <p14:creationId xmlns:p14="http://schemas.microsoft.com/office/powerpoint/2010/main" val="157516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307625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F2AAF-F67D-43E0-9DA9-5B49BA63E10F}"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328621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297215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79554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4220965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101580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162827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1245223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282030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386234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177229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7F2AAF-F67D-43E0-9DA9-5B49BA63E10F}"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156133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7F2AAF-F67D-43E0-9DA9-5B49BA63E10F}"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386645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4448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83663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37F2AAF-F67D-43E0-9DA9-5B49BA63E10F}" type="datetimeFigureOut">
              <a:rPr lang="en-US" smtClean="0"/>
              <a:t>3/30/2022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30850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F2AAF-F67D-43E0-9DA9-5B49BA63E10F}"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3572B-45F1-4BB3-BFCC-FC604300F2E9}" type="slidenum">
              <a:rPr lang="en-US" smtClean="0"/>
              <a:t>‹#›</a:t>
            </a:fld>
            <a:endParaRPr lang="en-US"/>
          </a:p>
        </p:txBody>
      </p:sp>
    </p:spTree>
    <p:extLst>
      <p:ext uri="{BB962C8B-B14F-4D97-AF65-F5344CB8AC3E}">
        <p14:creationId xmlns:p14="http://schemas.microsoft.com/office/powerpoint/2010/main" val="39101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7F2AAF-F67D-43E0-9DA9-5B49BA63E10F}" type="datetimeFigureOut">
              <a:rPr lang="en-US" smtClean="0"/>
              <a:t>3/30/2022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3C3572B-45F1-4BB3-BFCC-FC604300F2E9}" type="slidenum">
              <a:rPr lang="en-US" smtClean="0"/>
              <a:t>‹#›</a:t>
            </a:fld>
            <a:endParaRPr lang="en-US"/>
          </a:p>
        </p:txBody>
      </p:sp>
    </p:spTree>
    <p:extLst>
      <p:ext uri="{BB962C8B-B14F-4D97-AF65-F5344CB8AC3E}">
        <p14:creationId xmlns:p14="http://schemas.microsoft.com/office/powerpoint/2010/main" val="19527582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jpeg"/><Relationship Id="rId10" Type="http://schemas.openxmlformats.org/officeDocument/2006/relationships/image" Target="../media/image10.jpeg"/><Relationship Id="rId4" Type="http://schemas.openxmlformats.org/officeDocument/2006/relationships/image" Target="../media/image13.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patternsofevidence.com/wp-content/uploads/2017/03/third-wall-of-jerusalem-2.jpg" TargetMode="Externa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382D3D-9D66-474F-93BD-CB7242F4ADCF}"/>
              </a:ext>
            </a:extLst>
          </p:cNvPr>
          <p:cNvSpPr txBox="1"/>
          <p:nvPr/>
        </p:nvSpPr>
        <p:spPr>
          <a:xfrm>
            <a:off x="5486400" y="3810000"/>
            <a:ext cx="3124200" cy="1384995"/>
          </a:xfrm>
          <a:prstGeom prst="rect">
            <a:avLst/>
          </a:prstGeom>
          <a:noFill/>
        </p:spPr>
        <p:txBody>
          <a:bodyPr wrap="square">
            <a:spAutoFit/>
          </a:bodyPr>
          <a:lstStyle/>
          <a:p>
            <a:pPr algn="ctr">
              <a:spcBef>
                <a:spcPct val="50000"/>
              </a:spcBef>
              <a:buClrTx/>
              <a:buSzTx/>
              <a:buFontTx/>
              <a:buNone/>
              <a:defRPr/>
            </a:pPr>
            <a:r>
              <a:rPr lang="en-US" alt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 8</a:t>
            </a:r>
          </a:p>
          <a:p>
            <a:pPr algn="ctr">
              <a:spcBef>
                <a:spcPct val="50000"/>
              </a:spcBef>
              <a:buClrTx/>
              <a:buSzTx/>
              <a:buFontTx/>
              <a:buNone/>
              <a:defRPr/>
            </a:pPr>
            <a:r>
              <a:rPr lang="en-US" alt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a:t>
            </a:r>
          </a:p>
          <a:p>
            <a:pPr algn="ctr">
              <a:spcBef>
                <a:spcPct val="50000"/>
              </a:spcBef>
              <a:buClrTx/>
              <a:buSzTx/>
              <a:buFontTx/>
              <a:buNone/>
              <a:defRPr/>
            </a:pPr>
            <a:endParaRPr lang="en-US" alt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13B03979-F586-4194-A412-04E93A3B8F00}"/>
              </a:ext>
            </a:extLst>
          </p:cNvPr>
          <p:cNvGrpSpPr/>
          <p:nvPr/>
        </p:nvGrpSpPr>
        <p:grpSpPr>
          <a:xfrm>
            <a:off x="32825" y="349157"/>
            <a:ext cx="5605975" cy="5836520"/>
            <a:chOff x="32825" y="349157"/>
            <a:chExt cx="5605975" cy="5836520"/>
          </a:xfrm>
        </p:grpSpPr>
        <p:pic>
          <p:nvPicPr>
            <p:cNvPr id="2" name="Picture 1" descr="See the source image">
              <a:extLst>
                <a:ext uri="{FF2B5EF4-FFF2-40B4-BE49-F238E27FC236}">
                  <a16:creationId xmlns:a16="http://schemas.microsoft.com/office/drawing/2014/main" id="{48FE10C5-4BE2-48BD-98EC-29DE38598A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66812"/>
              <a:ext cx="4524375" cy="4524375"/>
            </a:xfrm>
            <a:prstGeom prst="rect">
              <a:avLst/>
            </a:prstGeom>
            <a:noFill/>
            <a:ln>
              <a:noFill/>
            </a:ln>
          </p:spPr>
        </p:pic>
        <p:sp>
          <p:nvSpPr>
            <p:cNvPr id="4" name="TextBox 3">
              <a:extLst>
                <a:ext uri="{FF2B5EF4-FFF2-40B4-BE49-F238E27FC236}">
                  <a16:creationId xmlns:a16="http://schemas.microsoft.com/office/drawing/2014/main" id="{72E8A968-B36D-43EF-AA13-94D429CD57AC}"/>
                </a:ext>
              </a:extLst>
            </p:cNvPr>
            <p:cNvSpPr txBox="1"/>
            <p:nvPr/>
          </p:nvSpPr>
          <p:spPr>
            <a:xfrm>
              <a:off x="32825" y="349157"/>
              <a:ext cx="4572000" cy="646331"/>
            </a:xfrm>
            <a:prstGeom prst="rect">
              <a:avLst/>
            </a:prstGeom>
            <a:noFill/>
          </p:spPr>
          <p:txBody>
            <a:bodyPr wrap="square">
              <a:spAutoFit/>
            </a:bodyPr>
            <a:lstStyle/>
            <a:p>
              <a:pPr marL="171450" marR="0" algn="l">
                <a:spcBef>
                  <a:spcPts val="0"/>
                </a:spcBef>
                <a:spcAft>
                  <a:spcPts val="0"/>
                </a:spcAft>
              </a:pPr>
              <a:r>
                <a:rPr lang="en-US" sz="18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REDEMPTIVE PLAN</a:t>
              </a:r>
              <a:endParaRPr lang="en-US" sz="1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71450" marR="0" algn="l">
                <a:spcBef>
                  <a:spcPts val="0"/>
                </a:spcBef>
                <a:spcAft>
                  <a:spcPts val="0"/>
                </a:spcAft>
              </a:pPr>
              <a:r>
                <a:rPr lang="en-US" sz="18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AGES</a:t>
              </a:r>
              <a:endParaRPr lang="en-US" sz="1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20713E6A-FF30-4540-97F3-C67932EDB8CF}"/>
                </a:ext>
              </a:extLst>
            </p:cNvPr>
            <p:cNvSpPr txBox="1"/>
            <p:nvPr/>
          </p:nvSpPr>
          <p:spPr>
            <a:xfrm>
              <a:off x="152400" y="5724012"/>
              <a:ext cx="5486400" cy="461665"/>
            </a:xfrm>
            <a:prstGeom prst="rect">
              <a:avLst/>
            </a:prstGeom>
            <a:noFill/>
          </p:spPr>
          <p:txBody>
            <a:bodyPr wrap="square">
              <a:spAutoFit/>
            </a:bodyPr>
            <a:lstStyle/>
            <a:p>
              <a:r>
                <a:rPr lang="en-US" sz="2400" b="1" dirty="0">
                  <a:effectLst/>
                  <a:latin typeface="Tahoma" panose="020B0604030504040204" pitchFamily="34" charset="0"/>
                  <a:ea typeface="Tahoma" panose="020B0604030504040204" pitchFamily="34" charset="0"/>
                  <a:cs typeface="Tahoma" panose="020B0604030504040204" pitchFamily="34" charset="0"/>
                </a:rPr>
                <a:t> </a:t>
              </a:r>
              <a:r>
                <a:rPr lang="en-US"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Precursory Studies to the Book of Revelation</a:t>
              </a:r>
              <a:endPar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820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5410-974A-4FF0-81BA-361C9C5B897D}"/>
              </a:ext>
            </a:extLst>
          </p:cNvPr>
          <p:cNvSpPr>
            <a:spLocks noGrp="1"/>
          </p:cNvSpPr>
          <p:nvPr>
            <p:ph type="title"/>
          </p:nvPr>
        </p:nvSpPr>
        <p:spPr>
          <a:xfrm>
            <a:off x="457200" y="35169"/>
            <a:ext cx="6019800" cy="650631"/>
          </a:xfrm>
        </p:spPr>
        <p:txBody>
          <a:bodyPr/>
          <a:lstStyle/>
          <a:p>
            <a:pPr algn="ctr"/>
            <a:r>
              <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FOURTH BEAST</a:t>
            </a:r>
          </a:p>
        </p:txBody>
      </p:sp>
      <p:grpSp>
        <p:nvGrpSpPr>
          <p:cNvPr id="4" name="Group 3">
            <a:extLst>
              <a:ext uri="{FF2B5EF4-FFF2-40B4-BE49-F238E27FC236}">
                <a16:creationId xmlns:a16="http://schemas.microsoft.com/office/drawing/2014/main" id="{526994C8-B971-4C6B-8FE7-D73E6E50061D}"/>
              </a:ext>
            </a:extLst>
          </p:cNvPr>
          <p:cNvGrpSpPr/>
          <p:nvPr/>
        </p:nvGrpSpPr>
        <p:grpSpPr>
          <a:xfrm>
            <a:off x="-22791" y="-5862"/>
            <a:ext cx="9141957" cy="6664752"/>
            <a:chOff x="-22791" y="-5862"/>
            <a:chExt cx="9141957" cy="6664752"/>
          </a:xfrm>
        </p:grpSpPr>
        <p:pic>
          <p:nvPicPr>
            <p:cNvPr id="138242" name="Picture 2" descr="See the source image">
              <a:extLst>
                <a:ext uri="{FF2B5EF4-FFF2-40B4-BE49-F238E27FC236}">
                  <a16:creationId xmlns:a16="http://schemas.microsoft.com/office/drawing/2014/main" id="{176EDA2F-29E6-44C3-9C5E-F8082B32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48" y="3304126"/>
              <a:ext cx="2477302" cy="3304126"/>
            </a:xfrm>
            <a:prstGeom prst="rect">
              <a:avLst/>
            </a:prstGeom>
            <a:noFill/>
            <a:extLst>
              <a:ext uri="{909E8E84-426E-40DD-AFC4-6F175D3DCCD1}">
                <a14:hiddenFill xmlns:a14="http://schemas.microsoft.com/office/drawing/2010/main">
                  <a:solidFill>
                    <a:srgbClr val="FFFFFF"/>
                  </a:solidFill>
                </a14:hiddenFill>
              </a:ext>
            </a:extLst>
          </p:spPr>
        </p:pic>
        <p:pic>
          <p:nvPicPr>
            <p:cNvPr id="138244" name="Picture 4" descr="See the source image">
              <a:extLst>
                <a:ext uri="{FF2B5EF4-FFF2-40B4-BE49-F238E27FC236}">
                  <a16:creationId xmlns:a16="http://schemas.microsoft.com/office/drawing/2014/main" id="{A8DD9C65-C652-49A2-9FF0-E8A06FAF8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r="25000"/>
            <a:stretch/>
          </p:blipFill>
          <p:spPr bwMode="auto">
            <a:xfrm>
              <a:off x="6420936" y="-5862"/>
              <a:ext cx="2698230" cy="2901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040941-7CCF-407E-AE9D-A1AEFBE94B95}"/>
                </a:ext>
              </a:extLst>
            </p:cNvPr>
            <p:cNvSpPr txBox="1"/>
            <p:nvPr/>
          </p:nvSpPr>
          <p:spPr>
            <a:xfrm>
              <a:off x="-22791" y="534137"/>
              <a:ext cx="6443727" cy="2585323"/>
            </a:xfrm>
            <a:prstGeom prst="rect">
              <a:avLst/>
            </a:prstGeom>
            <a:noFill/>
          </p:spPr>
          <p:txBody>
            <a:bodyPr wrap="square" rtlCol="0">
              <a:spAutoFit/>
            </a:bodyPr>
            <a:lstStyle/>
            <a:p>
              <a:pPr algn="l" rtl="0"/>
              <a:r>
                <a:rPr lang="en-US" sz="1800" dirty="0"/>
                <a:t>	</a:t>
              </a:r>
              <a:r>
                <a:rPr lang="en-US" sz="1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a:t>
              </a:r>
              <a:r>
                <a:rPr lang="en-US" sz="12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desired to know the exact meaning of</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fourth beast, which was different from all the others, exceedingly dreadful, with </a:t>
              </a:r>
              <a:r>
                <a:rPr lang="en-US" sz="12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its teeth of iron and its claws of bronze</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which devoured, crushed and trampled down the remainder with its feet,</a:t>
              </a:r>
            </a:p>
            <a:p>
              <a:pPr algn="l" rtl="0"/>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	</a:t>
              </a:r>
              <a:r>
                <a:rPr lang="en-US" sz="12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meaning of the ten horns</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that were on its head </a:t>
              </a:r>
              <a:r>
                <a:rPr lang="en-US" sz="12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other horn which came up</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before which three of them fell, namely, that horn which had eyes and a mouth uttering great boasts and which was larger in appearance than its associates.</a:t>
              </a:r>
            </a:p>
            <a:p>
              <a:pPr algn="l" rtl="0"/>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 kept looking, and </a:t>
              </a:r>
              <a:r>
                <a:rPr lang="en-US" sz="12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horn was waging war with the saints and overpowering them</a:t>
              </a:r>
            </a:p>
            <a:p>
              <a:pPr algn="l" rtl="0"/>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until the Ancient of Days came </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judgment was passed in favor of the saints of the Highest One, and the time arrived </a:t>
              </a:r>
              <a:r>
                <a:rPr lang="en-US" sz="12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the saints took possession of the kingdom</a:t>
              </a: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5" name="TextBox 4">
              <a:extLst>
                <a:ext uri="{FF2B5EF4-FFF2-40B4-BE49-F238E27FC236}">
                  <a16:creationId xmlns:a16="http://schemas.microsoft.com/office/drawing/2014/main" id="{8DDBBB8A-C152-4AE2-AC09-A517E0B5D714}"/>
                </a:ext>
              </a:extLst>
            </p:cNvPr>
            <p:cNvSpPr txBox="1"/>
            <p:nvPr/>
          </p:nvSpPr>
          <p:spPr>
            <a:xfrm>
              <a:off x="2705902" y="3119460"/>
              <a:ext cx="6328050" cy="3539430"/>
            </a:xfrm>
            <a:prstGeom prst="rect">
              <a:avLst/>
            </a:prstGeom>
            <a:noFill/>
          </p:spPr>
          <p:txBody>
            <a:bodyPr wrap="square" rtlCol="0">
              <a:spAutoFit/>
            </a:bodyPr>
            <a:lstStyle/>
            <a:p>
              <a:pPr algn="l" rtl="0"/>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“Thus he said: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fourth beast</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will be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fourth kingdom </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 the earth, which will be </a:t>
              </a:r>
              <a:r>
                <a:rPr lang="en-US" sz="14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different from all the other kingdoms and will devour the whole earth</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tread it down and crush it.</a:t>
              </a:r>
            </a:p>
            <a:p>
              <a:pPr algn="l" rtl="0"/>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24</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ten horns</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out of this kingdom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ten kings will arise</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another will arise after them</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he will be different from the previous ones and will subdue three kings.</a:t>
              </a:r>
            </a:p>
            <a:p>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‘He will speak out against the Most High and wear down the saints of the Highest One, and he will intend to make alterations in times and in law; and they will be given into his hand for a time, times, and half a time.</a:t>
              </a:r>
            </a:p>
            <a:p>
              <a:pPr lvl="1"/>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the court will sit for judgment</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4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his dominion will be taken away, annihilated and destroyed forever</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 sovereignty, the dominion</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the greatness of all the kingdoms under the whole heaven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 be given to the people of the saints of the Highest One</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His kingdom will be </a:t>
              </a:r>
              <a:r>
                <a:rPr lang="en-US" sz="14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 everlasting kingdom</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all the dominions will serve and obey Him.’</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279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362F-D973-4CA6-A5EE-573326957E06}"/>
              </a:ext>
            </a:extLst>
          </p:cNvPr>
          <p:cNvSpPr>
            <a:spLocks noGrp="1"/>
          </p:cNvSpPr>
          <p:nvPr>
            <p:ph type="title"/>
          </p:nvPr>
        </p:nvSpPr>
        <p:spPr>
          <a:xfrm>
            <a:off x="52387" y="152399"/>
            <a:ext cx="4263147" cy="2028825"/>
          </a:xfrm>
        </p:spPr>
        <p:txBody>
          <a:bodyPr/>
          <a:lstStyle/>
          <a:p>
            <a:pPr algn="ctr"/>
            <a:r>
              <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CHAPTER 8</a:t>
            </a:r>
            <a:b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2</a:t>
            </a:r>
            <a:r>
              <a:rPr lang="en-US" sz="36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nd</a:t>
            </a: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3</a:t>
            </a:r>
            <a:r>
              <a:rPr lang="en-US" sz="36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rd</a:t>
            </a: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Kingdoms</a:t>
            </a:r>
          </a:p>
        </p:txBody>
      </p:sp>
      <p:grpSp>
        <p:nvGrpSpPr>
          <p:cNvPr id="3" name="Group 2">
            <a:extLst>
              <a:ext uri="{FF2B5EF4-FFF2-40B4-BE49-F238E27FC236}">
                <a16:creationId xmlns:a16="http://schemas.microsoft.com/office/drawing/2014/main" id="{1245D262-81D3-4E58-BD3A-13F2894DCBDA}"/>
              </a:ext>
            </a:extLst>
          </p:cNvPr>
          <p:cNvGrpSpPr/>
          <p:nvPr/>
        </p:nvGrpSpPr>
        <p:grpSpPr>
          <a:xfrm>
            <a:off x="52387" y="-28576"/>
            <a:ext cx="9105900" cy="6820139"/>
            <a:chOff x="52387" y="-28576"/>
            <a:chExt cx="9105900" cy="6820139"/>
          </a:xfrm>
        </p:grpSpPr>
        <p:sp>
          <p:nvSpPr>
            <p:cNvPr id="4" name="TextBox 3">
              <a:extLst>
                <a:ext uri="{FF2B5EF4-FFF2-40B4-BE49-F238E27FC236}">
                  <a16:creationId xmlns:a16="http://schemas.microsoft.com/office/drawing/2014/main" id="{B6E75AFA-00B1-4544-87DB-882AA77338E8}"/>
                </a:ext>
              </a:extLst>
            </p:cNvPr>
            <p:cNvSpPr txBox="1"/>
            <p:nvPr/>
          </p:nvSpPr>
          <p:spPr>
            <a:xfrm>
              <a:off x="52387" y="2728912"/>
              <a:ext cx="9105900" cy="4062651"/>
            </a:xfrm>
            <a:prstGeom prst="rect">
              <a:avLst/>
            </a:prstGeom>
            <a:noFill/>
          </p:spPr>
          <p:txBody>
            <a:bodyPr wrap="square" rtlCol="0">
              <a:spAutoFit/>
            </a:bodyPr>
            <a:lstStyle/>
            <a:p>
              <a:pPr algn="l" rtl="0"/>
              <a:r>
                <a:rPr lang="en-US" sz="1800" dirty="0"/>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I lifted my eyes and looked, and behold,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ram</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which had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two horns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was standing in front of the canal</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Now the two horns were long, but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was longer</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than the other, with the longer one coming up last.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 saw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ram</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butting westward, northward, and southward, and no other beasts could stand before him nor was there anyone to rescue from his power, but he did as he pleased and magnified himself.</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While I was observing, behold,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male goat</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was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coming from the west</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over the surface of the whole earth without touching the ground; and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goat had a conspicuous horn between his eyes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He came up to the ram that had the two horns, which I had seen standing in front of the canal, and rushed at him in his mighty wrath.</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 saw him come beside the ram, and he was enraged at him; and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struck the ram and shattered his two horns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the ram had no strength to withstand him. So he hurled him to the ground and trampled on him, and there was none to rescue the ram from his power.</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dirty="0"/>
            </a:p>
          </p:txBody>
        </p:sp>
        <p:pic>
          <p:nvPicPr>
            <p:cNvPr id="140294" name="Picture 6" descr="See the source image">
              <a:extLst>
                <a:ext uri="{FF2B5EF4-FFF2-40B4-BE49-F238E27FC236}">
                  <a16:creationId xmlns:a16="http://schemas.microsoft.com/office/drawing/2014/main" id="{A2F4A4B2-CE21-4B67-B80C-042C238B6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4060366" y="-28576"/>
              <a:ext cx="5064585" cy="26193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46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9314-C5F7-4572-B5C9-7B75918A4B32}"/>
              </a:ext>
            </a:extLst>
          </p:cNvPr>
          <p:cNvSpPr>
            <a:spLocks noGrp="1"/>
          </p:cNvSpPr>
          <p:nvPr>
            <p:ph type="title"/>
          </p:nvPr>
        </p:nvSpPr>
        <p:spPr>
          <a:xfrm>
            <a:off x="609600" y="525848"/>
            <a:ext cx="4343400" cy="999439"/>
          </a:xfrm>
        </p:spPr>
        <p:txBody>
          <a:bodyPr/>
          <a:lstStyle/>
          <a:p>
            <a:pPr algn="ctr"/>
            <a:r>
              <a:rPr lang="en-US" sz="3600" b="1" dirty="0">
                <a:solidFill>
                  <a:srgbClr val="FFC000"/>
                </a:solidFill>
                <a:effectLst>
                  <a:outerShdw blurRad="38100" dist="38100" dir="2700000" algn="tl">
                    <a:srgbClr val="000000">
                      <a:alpha val="43137"/>
                    </a:srgbClr>
                  </a:outerShdw>
                </a:effectLst>
              </a:rPr>
              <a:t>THE LITTLE HORN</a:t>
            </a:r>
            <a:br>
              <a:rPr lang="en-US" sz="3600" b="1" dirty="0">
                <a:solidFill>
                  <a:srgbClr val="FFC000"/>
                </a:solidFill>
                <a:effectLst>
                  <a:outerShdw blurRad="38100" dist="38100" dir="2700000" algn="tl">
                    <a:srgbClr val="000000">
                      <a:alpha val="43137"/>
                    </a:srgbClr>
                  </a:outerShdw>
                </a:effectLst>
              </a:rPr>
            </a:br>
            <a:r>
              <a:rPr lang="en-US" sz="2800" b="1" dirty="0">
                <a:solidFill>
                  <a:schemeClr val="tx1"/>
                </a:solidFill>
                <a:effectLst>
                  <a:outerShdw blurRad="38100" dist="38100" dir="2700000" algn="tl">
                    <a:srgbClr val="000000">
                      <a:alpha val="43137"/>
                    </a:srgbClr>
                  </a:outerShdw>
                </a:effectLst>
              </a:rPr>
              <a:t>The Vision</a:t>
            </a:r>
            <a:endParaRPr lang="en-US" sz="3600" b="1" dirty="0">
              <a:solidFill>
                <a:schemeClr val="tx1"/>
              </a:solidFill>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C2A82D63-286C-4B3B-9AD9-9CCFC187B147}"/>
              </a:ext>
            </a:extLst>
          </p:cNvPr>
          <p:cNvGrpSpPr/>
          <p:nvPr/>
        </p:nvGrpSpPr>
        <p:grpSpPr>
          <a:xfrm>
            <a:off x="152400" y="23811"/>
            <a:ext cx="8991600" cy="7053324"/>
            <a:chOff x="152400" y="23811"/>
            <a:chExt cx="8991600" cy="7053324"/>
          </a:xfrm>
        </p:grpSpPr>
        <p:pic>
          <p:nvPicPr>
            <p:cNvPr id="4" name="Picture 4" descr="scan0012_004">
              <a:extLst>
                <a:ext uri="{FF2B5EF4-FFF2-40B4-BE49-F238E27FC236}">
                  <a16:creationId xmlns:a16="http://schemas.microsoft.com/office/drawing/2014/main" id="{4F3764D0-FA9E-47A4-A480-8CCB8546E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1" t="47910" r="-2530" b="-996"/>
            <a:stretch>
              <a:fillRect/>
            </a:stretch>
          </p:blipFill>
          <p:spPr bwMode="auto">
            <a:xfrm>
              <a:off x="5663146" y="23811"/>
              <a:ext cx="3480854" cy="2003515"/>
            </a:xfrm>
            <a:prstGeom prst="rect">
              <a:avLst/>
            </a:prstGeom>
            <a:noFill/>
            <a:ln w="57150">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5783B2-62E3-4A62-A92E-36D86F5A5E6B}"/>
                </a:ext>
              </a:extLst>
            </p:cNvPr>
            <p:cNvSpPr txBox="1"/>
            <p:nvPr/>
          </p:nvSpPr>
          <p:spPr>
            <a:xfrm>
              <a:off x="152400" y="1752600"/>
              <a:ext cx="8991600" cy="5324535"/>
            </a:xfrm>
            <a:prstGeom prst="rect">
              <a:avLst/>
            </a:prstGeom>
            <a:noFill/>
          </p:spPr>
          <p:txBody>
            <a:bodyPr wrap="square" rtlCol="0">
              <a:spAutoFit/>
            </a:bodyPr>
            <a:lstStyle/>
            <a:p>
              <a:pPr algn="l" rtl="0"/>
              <a:endParaRPr lang="en-US" dirty="0"/>
            </a:p>
            <a:p>
              <a:pPr algn="l" rtl="0"/>
              <a:r>
                <a:rPr lang="en-US" sz="1800" dirty="0"/>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the male goat magnified himself exceedingly. But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soon as he was mighty</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large horn was broken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in its place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came up four conspicuous horns toward the four winds of heaven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 of one of them</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came forth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rather small horn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which grew exceedingly great toward the south, toward the east, and toward the beautiful land. </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grew up to the host of heaven and caused some of the host and some of the stars to fall to the earth</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it trampled them down.</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even magnified itself to be equal with the Commander of the host</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removed the regular sacrifice from Him</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the place of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His sanctuary was thrown down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on account of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transgression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host will be given over to the horn along with the regular sacrifice; and it will fling truth to the ground and perform its will and prosper.</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I heard a holy one speaking, and another holy one said to that particular one who was speaking,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long</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will the vision about the regular sacrifice apply, while the transgression causes horror, so as to allow both the holy place and the host to be trampled?”</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He said to me,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2,300 evenings and mornings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the holy place will be properly restored.”</a:t>
              </a:r>
            </a:p>
            <a:p>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dirty="0"/>
            </a:p>
          </p:txBody>
        </p:sp>
      </p:grpSp>
    </p:spTree>
    <p:extLst>
      <p:ext uri="{BB962C8B-B14F-4D97-AF65-F5344CB8AC3E}">
        <p14:creationId xmlns:p14="http://schemas.microsoft.com/office/powerpoint/2010/main" val="6035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3" presetClass="entr" presetSubtype="5"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vertical)">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CC-E18D-4918-9890-069D89A7BA47}"/>
              </a:ext>
            </a:extLst>
          </p:cNvPr>
          <p:cNvSpPr>
            <a:spLocks noGrp="1"/>
          </p:cNvSpPr>
          <p:nvPr>
            <p:ph type="title"/>
          </p:nvPr>
        </p:nvSpPr>
        <p:spPr>
          <a:xfrm>
            <a:off x="762000" y="37740"/>
            <a:ext cx="7055380" cy="1114425"/>
          </a:xfrm>
        </p:spPr>
        <p:txBody>
          <a:bodyPr/>
          <a:lstStyle/>
          <a:p>
            <a:pPr algn="ct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INTERPRETATION</a:t>
            </a:r>
            <a:b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8:17, 20-26</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BF52D185-56E4-4766-97DC-EEBDDD02D61A}"/>
              </a:ext>
            </a:extLst>
          </p:cNvPr>
          <p:cNvSpPr txBox="1"/>
          <p:nvPr/>
        </p:nvSpPr>
        <p:spPr>
          <a:xfrm>
            <a:off x="0" y="1824751"/>
            <a:ext cx="9144000" cy="5047536"/>
          </a:xfrm>
          <a:prstGeom prst="rect">
            <a:avLst/>
          </a:prstGeom>
          <a:noFill/>
        </p:spPr>
        <p:txBody>
          <a:bodyPr wrap="square" rtlCol="0">
            <a:spAutoFit/>
          </a:bodyPr>
          <a:lstStyle/>
          <a:p>
            <a:pPr algn="l" rtl="0"/>
            <a:r>
              <a:rPr lang="en-US" sz="1800" dirty="0"/>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 he came near to where I was standing, and when he came I was frightened and fell on my face; but he said to me, “Son of man, understand that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vision pertains to the time of the end</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ram</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which you saw with the two horns represents the kings of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Media and Persia</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shaggy goat</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represents the kingdom of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Greece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large horn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that is between his eyes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the first king</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broken horn and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four horns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that arose in its place represent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four kingdoms which will arise from his nation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although not with his power.</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latter period of their rule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When the transgressors have run their course,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king will arise, insolent and skilled in intrigue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“His power will be mighty, but not by his own power,</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he will destroy to an extraordinary degree and prosper and perform his will;</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destroy mighty men and the holy people.</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through his shrewdness He will cause deceit to succeed by his influence; And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magnify himself in his heart</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he will destroy many while they are at ease.  He will even oppose the Prince of Princes</a:t>
            </a:r>
            <a:endParaRPr lang="en-US" sz="16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he will be broken without human agency</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vision of the evenings and mornings Which has been told is true; but keep the vision secret, For it pertains to many days in the future.”</a:t>
            </a:r>
          </a:p>
        </p:txBody>
      </p:sp>
      <p:grpSp>
        <p:nvGrpSpPr>
          <p:cNvPr id="6" name="Group 5">
            <a:extLst>
              <a:ext uri="{FF2B5EF4-FFF2-40B4-BE49-F238E27FC236}">
                <a16:creationId xmlns:a16="http://schemas.microsoft.com/office/drawing/2014/main" id="{F97BD37E-D6E1-44E6-862C-2602B8C75D03}"/>
              </a:ext>
            </a:extLst>
          </p:cNvPr>
          <p:cNvGrpSpPr/>
          <p:nvPr/>
        </p:nvGrpSpPr>
        <p:grpSpPr>
          <a:xfrm>
            <a:off x="328465" y="685800"/>
            <a:ext cx="8292455" cy="1048104"/>
            <a:chOff x="328465" y="685800"/>
            <a:chExt cx="8292455" cy="1048104"/>
          </a:xfrm>
        </p:grpSpPr>
        <p:pic>
          <p:nvPicPr>
            <p:cNvPr id="4" name="Picture 6" descr="See the source image">
              <a:extLst>
                <a:ext uri="{FF2B5EF4-FFF2-40B4-BE49-F238E27FC236}">
                  <a16:creationId xmlns:a16="http://schemas.microsoft.com/office/drawing/2014/main" id="{02120E6A-A5D2-440F-886D-A268E911B9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0"/>
            <a:stretch/>
          </p:blipFill>
          <p:spPr bwMode="auto">
            <a:xfrm>
              <a:off x="328465" y="685800"/>
              <a:ext cx="2026518" cy="104810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scan0012_004">
              <a:extLst>
                <a:ext uri="{FF2B5EF4-FFF2-40B4-BE49-F238E27FC236}">
                  <a16:creationId xmlns:a16="http://schemas.microsoft.com/office/drawing/2014/main" id="{05F85693-81FB-46A3-AF85-2B3342912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71" t="47910" r="-2530" b="-996"/>
            <a:stretch>
              <a:fillRect/>
            </a:stretch>
          </p:blipFill>
          <p:spPr bwMode="auto">
            <a:xfrm>
              <a:off x="6594403" y="685800"/>
              <a:ext cx="2026517" cy="1048104"/>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38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6E53DD5-CD33-4FFE-BE58-E35A88B1AF5F}"/>
              </a:ext>
            </a:extLst>
          </p:cNvPr>
          <p:cNvSpPr>
            <a:spLocks noChangeArrowheads="1"/>
          </p:cNvSpPr>
          <p:nvPr/>
        </p:nvSpPr>
        <p:spPr bwMode="auto">
          <a:xfrm>
            <a:off x="152400" y="1219200"/>
            <a:ext cx="8839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charset="0"/>
              </a:defRPr>
            </a:lvl1pPr>
            <a:lvl2pPr marL="742950" indent="-285750">
              <a:spcBef>
                <a:spcPct val="20000"/>
              </a:spcBef>
              <a:buFont typeface="Tahoma" charset="0"/>
              <a:buChar char="–"/>
              <a:defRPr sz="28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charset="0"/>
              </a:defRPr>
            </a:lvl3pPr>
            <a:lvl4pPr marL="1600200" indent="-228600">
              <a:spcBef>
                <a:spcPct val="20000"/>
              </a:spcBef>
              <a:buFont typeface="Tahoma" charset="0"/>
              <a:buChar char="–"/>
              <a:defRPr sz="2000">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Tahoma" charset="0"/>
              </a:defRPr>
            </a:lvl9pPr>
          </a:lstStyle>
          <a:p>
            <a:pPr algn="ctr" eaLnBrk="1" hangingPunct="1">
              <a:buFontTx/>
              <a:buNone/>
              <a:defRPr/>
            </a:pPr>
            <a:r>
              <a:rPr lang="en-US" altLang="en-US" b="1" dirty="0"/>
              <a:t>	</a:t>
            </a:r>
            <a:r>
              <a:rPr lang="en-US" altLang="en-US" b="1" u="sng" dirty="0">
                <a:solidFill>
                  <a:srgbClr val="FFFF00"/>
                </a:solidFill>
              </a:rPr>
              <a:t>ALEXANDER THE GREAT</a:t>
            </a:r>
          </a:p>
          <a:p>
            <a:pPr algn="ctr" eaLnBrk="1" hangingPunct="1">
              <a:buFontTx/>
              <a:buNone/>
              <a:defRPr/>
            </a:pPr>
            <a:endParaRPr lang="en-US" altLang="en-US" b="1" dirty="0"/>
          </a:p>
          <a:p>
            <a:pPr algn="ctr" eaLnBrk="1" hangingPunct="1">
              <a:buFontTx/>
              <a:buNone/>
              <a:defRPr/>
            </a:pPr>
            <a:endParaRPr lang="en-US" altLang="en-US" b="1" dirty="0"/>
          </a:p>
          <a:p>
            <a:pPr eaLnBrk="1" hangingPunct="1">
              <a:buFontTx/>
              <a:buNone/>
              <a:defRPr/>
            </a:pPr>
            <a:r>
              <a:rPr lang="en-US" altLang="en-US" b="1" dirty="0">
                <a:solidFill>
                  <a:srgbClr val="FFC000"/>
                </a:solidFill>
              </a:rPr>
              <a:t>Seleucids</a:t>
            </a:r>
            <a:r>
              <a:rPr lang="en-US" altLang="en-US" b="1" dirty="0"/>
              <a:t>					</a:t>
            </a:r>
          </a:p>
          <a:p>
            <a:pPr eaLnBrk="1" hangingPunct="1">
              <a:buFontTx/>
              <a:buNone/>
              <a:defRPr/>
            </a:pPr>
            <a:r>
              <a:rPr lang="en-US" altLang="en-US" sz="2400" b="1" dirty="0"/>
              <a:t>    [</a:t>
            </a:r>
            <a:r>
              <a:rPr lang="en-US" altLang="en-US" sz="2400" b="1" dirty="0">
                <a:solidFill>
                  <a:schemeClr val="hlink"/>
                </a:solidFill>
              </a:rPr>
              <a:t>Syria</a:t>
            </a:r>
            <a:r>
              <a:rPr lang="en-US" altLang="en-US" sz="2400" b="1" dirty="0"/>
              <a:t>]						</a:t>
            </a:r>
          </a:p>
          <a:p>
            <a:pPr eaLnBrk="1" hangingPunct="1">
              <a:buFontTx/>
              <a:buNone/>
              <a:defRPr/>
            </a:pPr>
            <a:endParaRPr lang="en-US" altLang="en-US" sz="2400" b="1" dirty="0"/>
          </a:p>
          <a:p>
            <a:pPr eaLnBrk="1" hangingPunct="1">
              <a:buFontTx/>
              <a:buNone/>
              <a:defRPr/>
            </a:pPr>
            <a:endParaRPr lang="en-US" altLang="en-US" sz="2400" b="1" dirty="0"/>
          </a:p>
          <a:p>
            <a:pPr eaLnBrk="1" hangingPunct="1">
              <a:buFontTx/>
              <a:buNone/>
              <a:defRPr/>
            </a:pPr>
            <a:endParaRPr lang="en-US" altLang="en-US" sz="2400" b="1" dirty="0"/>
          </a:p>
          <a:p>
            <a:pPr eaLnBrk="1" hangingPunct="1">
              <a:buFontTx/>
              <a:buNone/>
              <a:defRPr/>
            </a:pPr>
            <a:endParaRPr lang="en-US" altLang="en-US" sz="2400" b="1" dirty="0"/>
          </a:p>
          <a:p>
            <a:pPr eaLnBrk="1" hangingPunct="1">
              <a:buFontTx/>
              <a:buNone/>
              <a:defRPr/>
            </a:pPr>
            <a:r>
              <a:rPr lang="en-US" altLang="en-US" sz="2400" b="1" dirty="0">
                <a:solidFill>
                  <a:srgbClr val="FF0000"/>
                </a:solidFill>
              </a:rPr>
              <a:t>Antiochus IV</a:t>
            </a:r>
          </a:p>
          <a:p>
            <a:pPr eaLnBrk="1" hangingPunct="1">
              <a:buFontTx/>
              <a:buNone/>
              <a:defRPr/>
            </a:pPr>
            <a:r>
              <a:rPr lang="en-US" altLang="en-US" sz="2400" b="1" dirty="0">
                <a:solidFill>
                  <a:schemeClr val="hlink"/>
                </a:solidFill>
              </a:rPr>
              <a:t>175-163 BC</a:t>
            </a:r>
          </a:p>
        </p:txBody>
      </p:sp>
      <p:sp>
        <p:nvSpPr>
          <p:cNvPr id="101379" name="Line 3">
            <a:extLst>
              <a:ext uri="{FF2B5EF4-FFF2-40B4-BE49-F238E27FC236}">
                <a16:creationId xmlns:a16="http://schemas.microsoft.com/office/drawing/2014/main" id="{8E4C4FFB-6756-46E1-B037-FF68123AFC5A}"/>
              </a:ext>
            </a:extLst>
          </p:cNvPr>
          <p:cNvSpPr>
            <a:spLocks noChangeShapeType="1"/>
          </p:cNvSpPr>
          <p:nvPr/>
        </p:nvSpPr>
        <p:spPr bwMode="auto">
          <a:xfrm flipH="1">
            <a:off x="1371600" y="1828800"/>
            <a:ext cx="3124200" cy="121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0" name="Line 4">
            <a:extLst>
              <a:ext uri="{FF2B5EF4-FFF2-40B4-BE49-F238E27FC236}">
                <a16:creationId xmlns:a16="http://schemas.microsoft.com/office/drawing/2014/main" id="{953A257D-EFC6-4BE2-9206-3C1B4E987EB7}"/>
              </a:ext>
            </a:extLst>
          </p:cNvPr>
          <p:cNvSpPr>
            <a:spLocks noChangeShapeType="1"/>
          </p:cNvSpPr>
          <p:nvPr/>
        </p:nvSpPr>
        <p:spPr bwMode="auto">
          <a:xfrm>
            <a:off x="4495800" y="1828800"/>
            <a:ext cx="3048000" cy="1143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1" name="Line 5">
            <a:extLst>
              <a:ext uri="{FF2B5EF4-FFF2-40B4-BE49-F238E27FC236}">
                <a16:creationId xmlns:a16="http://schemas.microsoft.com/office/drawing/2014/main" id="{77A28996-507C-4F69-8830-2E1F846C567A}"/>
              </a:ext>
            </a:extLst>
          </p:cNvPr>
          <p:cNvSpPr>
            <a:spLocks noChangeShapeType="1"/>
          </p:cNvSpPr>
          <p:nvPr/>
        </p:nvSpPr>
        <p:spPr bwMode="auto">
          <a:xfrm>
            <a:off x="1143000" y="4191000"/>
            <a:ext cx="0" cy="1371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Text Box 6">
            <a:extLst>
              <a:ext uri="{FF2B5EF4-FFF2-40B4-BE49-F238E27FC236}">
                <a16:creationId xmlns:a16="http://schemas.microsoft.com/office/drawing/2014/main" id="{14BA4476-EA5D-48C4-A6DA-63236E2CEB27}"/>
              </a:ext>
            </a:extLst>
          </p:cNvPr>
          <p:cNvSpPr txBox="1">
            <a:spLocks noChangeArrowheads="1"/>
          </p:cNvSpPr>
          <p:nvPr/>
        </p:nvSpPr>
        <p:spPr bwMode="auto">
          <a:xfrm>
            <a:off x="6553200" y="2971800"/>
            <a:ext cx="2362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200" b="1" dirty="0" err="1">
                <a:solidFill>
                  <a:srgbClr val="FFC000"/>
                </a:solidFill>
                <a:effectLst>
                  <a:outerShdw blurRad="38100" dist="38100" dir="2700000" algn="tl">
                    <a:srgbClr val="000000">
                      <a:alpha val="43137"/>
                    </a:srgbClr>
                  </a:outerShdw>
                </a:effectLst>
              </a:rPr>
              <a:t>Ptolemys</a:t>
            </a:r>
            <a:endParaRPr lang="en-US" altLang="en-US" sz="3200" b="1" dirty="0">
              <a:solidFill>
                <a:srgbClr val="FFC000"/>
              </a:solidFill>
              <a:effectLst>
                <a:outerShdw blurRad="38100" dist="38100" dir="2700000" algn="tl">
                  <a:srgbClr val="000000">
                    <a:alpha val="43137"/>
                  </a:srgbClr>
                </a:outerShdw>
              </a:effectLst>
            </a:endParaRPr>
          </a:p>
          <a:p>
            <a:pPr>
              <a:spcBef>
                <a:spcPct val="50000"/>
              </a:spcBef>
            </a:pPr>
            <a:r>
              <a:rPr lang="en-US" altLang="en-US" sz="2000" b="1" dirty="0">
                <a:effectLst>
                  <a:outerShdw blurRad="38100" dist="38100" dir="2700000" algn="tl">
                    <a:srgbClr val="000000">
                      <a:alpha val="43137"/>
                    </a:srgbClr>
                  </a:outerShdw>
                </a:effectLst>
              </a:rPr>
              <a:t>      </a:t>
            </a:r>
            <a:r>
              <a:rPr lang="en-US" altLang="en-US" sz="2400" b="1" dirty="0">
                <a:effectLst>
                  <a:outerShdw blurRad="38100" dist="38100" dir="2700000" algn="tl">
                    <a:srgbClr val="000000">
                      <a:alpha val="43137"/>
                    </a:srgbClr>
                  </a:outerShdw>
                </a:effectLst>
              </a:rPr>
              <a:t>[</a:t>
            </a:r>
            <a:r>
              <a:rPr lang="en-US" altLang="en-US" sz="2400" b="1" dirty="0">
                <a:solidFill>
                  <a:schemeClr val="hlink"/>
                </a:solidFill>
                <a:effectLst>
                  <a:outerShdw blurRad="38100" dist="38100" dir="2700000" algn="tl">
                    <a:srgbClr val="000000">
                      <a:alpha val="43137"/>
                    </a:srgbClr>
                  </a:outerShdw>
                </a:effectLst>
              </a:rPr>
              <a:t>Egypt</a:t>
            </a:r>
            <a:r>
              <a:rPr lang="en-US" altLang="en-US" sz="2400" b="1" dirty="0">
                <a:effectLst>
                  <a:outerShdw blurRad="38100" dist="38100" dir="2700000" algn="tl">
                    <a:srgbClr val="000000">
                      <a:alpha val="43137"/>
                    </a:srgbClr>
                  </a:outerShdw>
                </a:effectLst>
              </a:rPr>
              <a:t>]</a:t>
            </a:r>
          </a:p>
        </p:txBody>
      </p:sp>
      <p:sp>
        <p:nvSpPr>
          <p:cNvPr id="101383" name="Line 7">
            <a:extLst>
              <a:ext uri="{FF2B5EF4-FFF2-40B4-BE49-F238E27FC236}">
                <a16:creationId xmlns:a16="http://schemas.microsoft.com/office/drawing/2014/main" id="{58A676DE-DA86-4BFA-B158-0FF6A1B4327A}"/>
              </a:ext>
            </a:extLst>
          </p:cNvPr>
          <p:cNvSpPr>
            <a:spLocks noChangeShapeType="1"/>
          </p:cNvSpPr>
          <p:nvPr/>
        </p:nvSpPr>
        <p:spPr bwMode="auto">
          <a:xfrm flipH="1">
            <a:off x="2590800" y="3276600"/>
            <a:ext cx="1905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4" name="Line 8">
            <a:extLst>
              <a:ext uri="{FF2B5EF4-FFF2-40B4-BE49-F238E27FC236}">
                <a16:creationId xmlns:a16="http://schemas.microsoft.com/office/drawing/2014/main" id="{720A6FD4-8F03-400F-AA54-47E6239708D7}"/>
              </a:ext>
            </a:extLst>
          </p:cNvPr>
          <p:cNvSpPr>
            <a:spLocks noChangeShapeType="1"/>
          </p:cNvSpPr>
          <p:nvPr/>
        </p:nvSpPr>
        <p:spPr bwMode="auto">
          <a:xfrm>
            <a:off x="4495800" y="3276600"/>
            <a:ext cx="1905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5" name="Line 9">
            <a:extLst>
              <a:ext uri="{FF2B5EF4-FFF2-40B4-BE49-F238E27FC236}">
                <a16:creationId xmlns:a16="http://schemas.microsoft.com/office/drawing/2014/main" id="{0D239952-0B10-41D7-AAB0-53379E90897D}"/>
              </a:ext>
            </a:extLst>
          </p:cNvPr>
          <p:cNvSpPr>
            <a:spLocks noChangeShapeType="1"/>
          </p:cNvSpPr>
          <p:nvPr/>
        </p:nvSpPr>
        <p:spPr bwMode="auto">
          <a:xfrm>
            <a:off x="2514600" y="5943600"/>
            <a:ext cx="3276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6" name="Text Box 10">
            <a:extLst>
              <a:ext uri="{FF2B5EF4-FFF2-40B4-BE49-F238E27FC236}">
                <a16:creationId xmlns:a16="http://schemas.microsoft.com/office/drawing/2014/main" id="{566F4A08-5640-41F6-AE03-8D692460659A}"/>
              </a:ext>
            </a:extLst>
          </p:cNvPr>
          <p:cNvSpPr txBox="1">
            <a:spLocks noChangeArrowheads="1"/>
          </p:cNvSpPr>
          <p:nvPr/>
        </p:nvSpPr>
        <p:spPr bwMode="auto">
          <a:xfrm>
            <a:off x="6019800" y="5715000"/>
            <a:ext cx="312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400" b="1" dirty="0">
                <a:solidFill>
                  <a:srgbClr val="FFC000"/>
                </a:solidFill>
                <a:effectLst>
                  <a:outerShdw blurRad="38100" dist="38100" dir="2700000" algn="tl">
                    <a:srgbClr val="000000">
                      <a:alpha val="43137"/>
                    </a:srgbClr>
                  </a:outerShdw>
                </a:effectLst>
              </a:rPr>
              <a:t>Maccabean Revolt</a:t>
            </a:r>
          </a:p>
          <a:p>
            <a:pPr algn="ctr">
              <a:spcBef>
                <a:spcPct val="50000"/>
              </a:spcBef>
            </a:pPr>
            <a:r>
              <a:rPr lang="en-US" altLang="en-US" sz="2400" b="1" dirty="0">
                <a:solidFill>
                  <a:schemeClr val="hlink"/>
                </a:solidFill>
                <a:effectLst>
                  <a:outerShdw blurRad="38100" dist="38100" dir="2700000" algn="tl">
                    <a:srgbClr val="000000">
                      <a:alpha val="43137"/>
                    </a:srgbClr>
                  </a:outerShdw>
                </a:effectLst>
              </a:rPr>
              <a:t>164 BC</a:t>
            </a:r>
          </a:p>
        </p:txBody>
      </p:sp>
      <p:sp>
        <p:nvSpPr>
          <p:cNvPr id="101387" name="Text Box 11">
            <a:extLst>
              <a:ext uri="{FF2B5EF4-FFF2-40B4-BE49-F238E27FC236}">
                <a16:creationId xmlns:a16="http://schemas.microsoft.com/office/drawing/2014/main" id="{55AB4019-CCEC-4717-85F8-CEFF2EAA24C2}"/>
              </a:ext>
            </a:extLst>
          </p:cNvPr>
          <p:cNvSpPr txBox="1">
            <a:spLocks noChangeArrowheads="1"/>
          </p:cNvSpPr>
          <p:nvPr/>
        </p:nvSpPr>
        <p:spPr bwMode="auto">
          <a:xfrm>
            <a:off x="4038600" y="2895600"/>
            <a:ext cx="1066800" cy="396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000" b="1" dirty="0">
                <a:solidFill>
                  <a:schemeClr val="hlink"/>
                </a:solidFill>
                <a:effectLst>
                  <a:outerShdw blurRad="38100" dist="38100" dir="2700000" algn="tl">
                    <a:srgbClr val="000000">
                      <a:alpha val="43137"/>
                    </a:srgbClr>
                  </a:outerShdw>
                </a:effectLst>
              </a:rPr>
              <a:t>WAR</a:t>
            </a:r>
          </a:p>
        </p:txBody>
      </p:sp>
      <p:pic>
        <p:nvPicPr>
          <p:cNvPr id="12" name="Picture 4" descr="scan0012_004">
            <a:extLst>
              <a:ext uri="{FF2B5EF4-FFF2-40B4-BE49-F238E27FC236}">
                <a16:creationId xmlns:a16="http://schemas.microsoft.com/office/drawing/2014/main" id="{65B649F9-D42F-40FC-97AB-177BC3ECB9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0" t="47911" r="2024" b="-859"/>
          <a:stretch/>
        </p:blipFill>
        <p:spPr bwMode="auto">
          <a:xfrm>
            <a:off x="0" y="15280"/>
            <a:ext cx="1730061" cy="1331515"/>
          </a:xfrm>
          <a:prstGeom prst="rect">
            <a:avLst/>
          </a:prstGeom>
          <a:noFill/>
          <a:ln w="57150">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2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12"/>
                                        </p:tgtEl>
                                        <p:attrNameLst>
                                          <p:attrName>ppt_x</p:attrName>
                                          <p:attrName>ppt_y</p:attrName>
                                        </p:attrNameLst>
                                      </p:cBhvr>
                                    </p:animMotion>
                                    <p:animEffect transition="in" filter="fade">
                                      <p:cBhvr>
                                        <p:cTn id="9" dur="1250"/>
                                        <p:tgtEl>
                                          <p:spTgt spid="12"/>
                                        </p:tgtEl>
                                      </p:cBhvr>
                                    </p:animEffect>
                                  </p:childTnLst>
                                </p:cTn>
                              </p:par>
                            </p:childTnLst>
                          </p:cTn>
                        </p:par>
                        <p:par>
                          <p:cTn id="10" fill="hold">
                            <p:stCondLst>
                              <p:cond delay="1250"/>
                            </p:stCondLst>
                            <p:childTnLst>
                              <p:par>
                                <p:cTn id="11" presetID="55" presetClass="entr" presetSubtype="0" fill="hold" nodeType="afterEffect">
                                  <p:stCondLst>
                                    <p:cond delay="0"/>
                                  </p:stCondLst>
                                  <p:childTnLst>
                                    <p:set>
                                      <p:cBhvr>
                                        <p:cTn id="12" dur="1" fill="hold">
                                          <p:stCondLst>
                                            <p:cond delay="0"/>
                                          </p:stCondLst>
                                        </p:cTn>
                                        <p:tgtEl>
                                          <p:spTgt spid="101378">
                                            <p:txEl>
                                              <p:pRg st="0" end="0"/>
                                            </p:txEl>
                                          </p:spTgt>
                                        </p:tgtEl>
                                        <p:attrNameLst>
                                          <p:attrName>style.visibility</p:attrName>
                                        </p:attrNameLst>
                                      </p:cBhvr>
                                      <p:to>
                                        <p:strVal val="visible"/>
                                      </p:to>
                                    </p:set>
                                    <p:anim calcmode="lin" valueType="num">
                                      <p:cBhvr>
                                        <p:cTn id="13" dur="750" fill="hold"/>
                                        <p:tgtEl>
                                          <p:spTgt spid="101378">
                                            <p:txEl>
                                              <p:pRg st="0" end="0"/>
                                            </p:txEl>
                                          </p:spTgt>
                                        </p:tgtEl>
                                        <p:attrNameLst>
                                          <p:attrName>ppt_w</p:attrName>
                                        </p:attrNameLst>
                                      </p:cBhvr>
                                      <p:tavLst>
                                        <p:tav tm="0">
                                          <p:val>
                                            <p:strVal val="#ppt_w*0.70"/>
                                          </p:val>
                                        </p:tav>
                                        <p:tav tm="100000">
                                          <p:val>
                                            <p:strVal val="#ppt_w"/>
                                          </p:val>
                                        </p:tav>
                                      </p:tavLst>
                                    </p:anim>
                                    <p:anim calcmode="lin" valueType="num">
                                      <p:cBhvr>
                                        <p:cTn id="14" dur="750" fill="hold"/>
                                        <p:tgtEl>
                                          <p:spTgt spid="101378">
                                            <p:txEl>
                                              <p:pRg st="0" end="0"/>
                                            </p:txEl>
                                          </p:spTgt>
                                        </p:tgtEl>
                                        <p:attrNameLst>
                                          <p:attrName>ppt_h</p:attrName>
                                        </p:attrNameLst>
                                      </p:cBhvr>
                                      <p:tavLst>
                                        <p:tav tm="0">
                                          <p:val>
                                            <p:strVal val="#ppt_h"/>
                                          </p:val>
                                        </p:tav>
                                        <p:tav tm="100000">
                                          <p:val>
                                            <p:strVal val="#ppt_h"/>
                                          </p:val>
                                        </p:tav>
                                      </p:tavLst>
                                    </p:anim>
                                    <p:animEffect transition="in" filter="fade">
                                      <p:cBhvr>
                                        <p:cTn id="15" dur="750"/>
                                        <p:tgtEl>
                                          <p:spTgt spid="101378">
                                            <p:txEl>
                                              <p:pRg st="0" end="0"/>
                                            </p:txEl>
                                          </p:spTgt>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1380"/>
                                        </p:tgtEl>
                                        <p:attrNameLst>
                                          <p:attrName>style.visibility</p:attrName>
                                        </p:attrNameLst>
                                      </p:cBhvr>
                                      <p:to>
                                        <p:strVal val="visible"/>
                                      </p:to>
                                    </p:set>
                                    <p:anim calcmode="lin" valueType="num">
                                      <p:cBhvr>
                                        <p:cTn id="19" dur="750" fill="hold"/>
                                        <p:tgtEl>
                                          <p:spTgt spid="101380"/>
                                        </p:tgtEl>
                                        <p:attrNameLst>
                                          <p:attrName>ppt_w</p:attrName>
                                        </p:attrNameLst>
                                      </p:cBhvr>
                                      <p:tavLst>
                                        <p:tav tm="0">
                                          <p:val>
                                            <p:strVal val="#ppt_w*0.70"/>
                                          </p:val>
                                        </p:tav>
                                        <p:tav tm="100000">
                                          <p:val>
                                            <p:strVal val="#ppt_w"/>
                                          </p:val>
                                        </p:tav>
                                      </p:tavLst>
                                    </p:anim>
                                    <p:anim calcmode="lin" valueType="num">
                                      <p:cBhvr>
                                        <p:cTn id="20" dur="750" fill="hold"/>
                                        <p:tgtEl>
                                          <p:spTgt spid="101380"/>
                                        </p:tgtEl>
                                        <p:attrNameLst>
                                          <p:attrName>ppt_h</p:attrName>
                                        </p:attrNameLst>
                                      </p:cBhvr>
                                      <p:tavLst>
                                        <p:tav tm="0">
                                          <p:val>
                                            <p:strVal val="#ppt_h"/>
                                          </p:val>
                                        </p:tav>
                                        <p:tav tm="100000">
                                          <p:val>
                                            <p:strVal val="#ppt_h"/>
                                          </p:val>
                                        </p:tav>
                                      </p:tavLst>
                                    </p:anim>
                                    <p:animEffect transition="in" filter="fade">
                                      <p:cBhvr>
                                        <p:cTn id="21" dur="750"/>
                                        <p:tgtEl>
                                          <p:spTgt spid="101380"/>
                                        </p:tgtEl>
                                      </p:cBhvr>
                                    </p:animEffect>
                                  </p:childTnLst>
                                </p:cTn>
                              </p:par>
                            </p:childTnLst>
                          </p:cTn>
                        </p:par>
                        <p:par>
                          <p:cTn id="22" fill="hold" nodeType="afterGroup">
                            <p:stCondLst>
                              <p:cond delay="2750"/>
                            </p:stCondLst>
                            <p:childTnLst>
                              <p:par>
                                <p:cTn id="23" presetID="9" presetClass="entr" presetSubtype="0" fill="hold" grpId="0" nodeType="afterEffect">
                                  <p:stCondLst>
                                    <p:cond delay="0"/>
                                  </p:stCondLst>
                                  <p:childTnLst>
                                    <p:set>
                                      <p:cBhvr>
                                        <p:cTn id="24" dur="1" fill="hold">
                                          <p:stCondLst>
                                            <p:cond delay="0"/>
                                          </p:stCondLst>
                                        </p:cTn>
                                        <p:tgtEl>
                                          <p:spTgt spid="101382"/>
                                        </p:tgtEl>
                                        <p:attrNameLst>
                                          <p:attrName>style.visibility</p:attrName>
                                        </p:attrNameLst>
                                      </p:cBhvr>
                                      <p:to>
                                        <p:strVal val="visible"/>
                                      </p:to>
                                    </p:set>
                                    <p:animEffect transition="in" filter="dissolve">
                                      <p:cBhvr>
                                        <p:cTn id="25" dur="500"/>
                                        <p:tgtEl>
                                          <p:spTgt spid="101382"/>
                                        </p:tgtEl>
                                      </p:cBhvr>
                                    </p:animEffect>
                                  </p:childTnLst>
                                </p:cTn>
                              </p:par>
                            </p:childTnLst>
                          </p:cTn>
                        </p:par>
                        <p:par>
                          <p:cTn id="26" fill="hold" nodeType="afterGroup">
                            <p:stCondLst>
                              <p:cond delay="3250"/>
                            </p:stCondLst>
                            <p:childTnLst>
                              <p:par>
                                <p:cTn id="27" presetID="55" presetClass="entr" presetSubtype="0" fill="hold" nodeType="afterEffect">
                                  <p:stCondLst>
                                    <p:cond delay="0"/>
                                  </p:stCondLst>
                                  <p:childTnLst>
                                    <p:set>
                                      <p:cBhvr>
                                        <p:cTn id="28" dur="1" fill="hold">
                                          <p:stCondLst>
                                            <p:cond delay="0"/>
                                          </p:stCondLst>
                                        </p:cTn>
                                        <p:tgtEl>
                                          <p:spTgt spid="101379"/>
                                        </p:tgtEl>
                                        <p:attrNameLst>
                                          <p:attrName>style.visibility</p:attrName>
                                        </p:attrNameLst>
                                      </p:cBhvr>
                                      <p:to>
                                        <p:strVal val="visible"/>
                                      </p:to>
                                    </p:set>
                                    <p:anim calcmode="lin" valueType="num">
                                      <p:cBhvr>
                                        <p:cTn id="29" dur="750" fill="hold"/>
                                        <p:tgtEl>
                                          <p:spTgt spid="101379"/>
                                        </p:tgtEl>
                                        <p:attrNameLst>
                                          <p:attrName>ppt_w</p:attrName>
                                        </p:attrNameLst>
                                      </p:cBhvr>
                                      <p:tavLst>
                                        <p:tav tm="0">
                                          <p:val>
                                            <p:strVal val="#ppt_w*0.70"/>
                                          </p:val>
                                        </p:tav>
                                        <p:tav tm="100000">
                                          <p:val>
                                            <p:strVal val="#ppt_w"/>
                                          </p:val>
                                        </p:tav>
                                      </p:tavLst>
                                    </p:anim>
                                    <p:anim calcmode="lin" valueType="num">
                                      <p:cBhvr>
                                        <p:cTn id="30" dur="750" fill="hold"/>
                                        <p:tgtEl>
                                          <p:spTgt spid="101379"/>
                                        </p:tgtEl>
                                        <p:attrNameLst>
                                          <p:attrName>ppt_h</p:attrName>
                                        </p:attrNameLst>
                                      </p:cBhvr>
                                      <p:tavLst>
                                        <p:tav tm="0">
                                          <p:val>
                                            <p:strVal val="#ppt_h"/>
                                          </p:val>
                                        </p:tav>
                                        <p:tav tm="100000">
                                          <p:val>
                                            <p:strVal val="#ppt_h"/>
                                          </p:val>
                                        </p:tav>
                                      </p:tavLst>
                                    </p:anim>
                                    <p:animEffect transition="in" filter="fade">
                                      <p:cBhvr>
                                        <p:cTn id="31" dur="750"/>
                                        <p:tgtEl>
                                          <p:spTgt spid="101379"/>
                                        </p:tgtEl>
                                      </p:cBhvr>
                                    </p:animEffect>
                                  </p:childTnLst>
                                </p:cTn>
                              </p:par>
                            </p:childTnLst>
                          </p:cTn>
                        </p:par>
                        <p:par>
                          <p:cTn id="32" fill="hold" nodeType="afterGroup">
                            <p:stCondLst>
                              <p:cond delay="4000"/>
                            </p:stCondLst>
                            <p:childTnLst>
                              <p:par>
                                <p:cTn id="33" presetID="9" presetClass="entr" presetSubtype="0" fill="hold" nodeType="afterEffect">
                                  <p:stCondLst>
                                    <p:cond delay="0"/>
                                  </p:stCondLst>
                                  <p:childTnLst>
                                    <p:set>
                                      <p:cBhvr>
                                        <p:cTn id="34" dur="1" fill="hold">
                                          <p:stCondLst>
                                            <p:cond delay="0"/>
                                          </p:stCondLst>
                                        </p:cTn>
                                        <p:tgtEl>
                                          <p:spTgt spid="101378">
                                            <p:txEl>
                                              <p:pRg st="3" end="3"/>
                                            </p:txEl>
                                          </p:spTgt>
                                        </p:tgtEl>
                                        <p:attrNameLst>
                                          <p:attrName>style.visibility</p:attrName>
                                        </p:attrNameLst>
                                      </p:cBhvr>
                                      <p:to>
                                        <p:strVal val="visible"/>
                                      </p:to>
                                    </p:set>
                                    <p:animEffect transition="in" filter="dissolve">
                                      <p:cBhvr>
                                        <p:cTn id="35" dur="500"/>
                                        <p:tgtEl>
                                          <p:spTgt spid="101378">
                                            <p:txEl>
                                              <p:pRg st="3" end="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01378">
                                            <p:txEl>
                                              <p:pRg st="4" end="4"/>
                                            </p:txEl>
                                          </p:spTgt>
                                        </p:tgtEl>
                                        <p:attrNameLst>
                                          <p:attrName>style.visibility</p:attrName>
                                        </p:attrNameLst>
                                      </p:cBhvr>
                                      <p:to>
                                        <p:strVal val="visible"/>
                                      </p:to>
                                    </p:set>
                                    <p:animEffect transition="in" filter="dissolve">
                                      <p:cBhvr>
                                        <p:cTn id="38" dur="500"/>
                                        <p:tgtEl>
                                          <p:spTgt spid="101378">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101383"/>
                                        </p:tgtEl>
                                        <p:attrNameLst>
                                          <p:attrName>style.visibility</p:attrName>
                                        </p:attrNameLst>
                                      </p:cBhvr>
                                      <p:to>
                                        <p:strVal val="visible"/>
                                      </p:to>
                                    </p:set>
                                    <p:anim calcmode="lin" valueType="num">
                                      <p:cBhvr>
                                        <p:cTn id="41" dur="750" fill="hold"/>
                                        <p:tgtEl>
                                          <p:spTgt spid="101383"/>
                                        </p:tgtEl>
                                        <p:attrNameLst>
                                          <p:attrName>ppt_w</p:attrName>
                                        </p:attrNameLst>
                                      </p:cBhvr>
                                      <p:tavLst>
                                        <p:tav tm="0">
                                          <p:val>
                                            <p:strVal val="#ppt_w*0.70"/>
                                          </p:val>
                                        </p:tav>
                                        <p:tav tm="100000">
                                          <p:val>
                                            <p:strVal val="#ppt_w"/>
                                          </p:val>
                                        </p:tav>
                                      </p:tavLst>
                                    </p:anim>
                                    <p:anim calcmode="lin" valueType="num">
                                      <p:cBhvr>
                                        <p:cTn id="42" dur="750" fill="hold"/>
                                        <p:tgtEl>
                                          <p:spTgt spid="101383"/>
                                        </p:tgtEl>
                                        <p:attrNameLst>
                                          <p:attrName>ppt_h</p:attrName>
                                        </p:attrNameLst>
                                      </p:cBhvr>
                                      <p:tavLst>
                                        <p:tav tm="0">
                                          <p:val>
                                            <p:strVal val="#ppt_h"/>
                                          </p:val>
                                        </p:tav>
                                        <p:tav tm="100000">
                                          <p:val>
                                            <p:strVal val="#ppt_h"/>
                                          </p:val>
                                        </p:tav>
                                      </p:tavLst>
                                    </p:anim>
                                    <p:animEffect transition="in" filter="fade">
                                      <p:cBhvr>
                                        <p:cTn id="43" dur="750"/>
                                        <p:tgtEl>
                                          <p:spTgt spid="101383"/>
                                        </p:tgtEl>
                                      </p:cBhvr>
                                    </p:animEffect>
                                  </p:childTnLst>
                                </p:cTn>
                              </p:par>
                              <p:par>
                                <p:cTn id="44" presetID="55" presetClass="entr" presetSubtype="0" fill="hold" nodeType="withEffect">
                                  <p:stCondLst>
                                    <p:cond delay="0"/>
                                  </p:stCondLst>
                                  <p:childTnLst>
                                    <p:set>
                                      <p:cBhvr>
                                        <p:cTn id="45" dur="1" fill="hold">
                                          <p:stCondLst>
                                            <p:cond delay="0"/>
                                          </p:stCondLst>
                                        </p:cTn>
                                        <p:tgtEl>
                                          <p:spTgt spid="101384"/>
                                        </p:tgtEl>
                                        <p:attrNameLst>
                                          <p:attrName>style.visibility</p:attrName>
                                        </p:attrNameLst>
                                      </p:cBhvr>
                                      <p:to>
                                        <p:strVal val="visible"/>
                                      </p:to>
                                    </p:set>
                                    <p:anim calcmode="lin" valueType="num">
                                      <p:cBhvr>
                                        <p:cTn id="46" dur="750" fill="hold"/>
                                        <p:tgtEl>
                                          <p:spTgt spid="101384"/>
                                        </p:tgtEl>
                                        <p:attrNameLst>
                                          <p:attrName>ppt_w</p:attrName>
                                        </p:attrNameLst>
                                      </p:cBhvr>
                                      <p:tavLst>
                                        <p:tav tm="0">
                                          <p:val>
                                            <p:strVal val="#ppt_w*0.70"/>
                                          </p:val>
                                        </p:tav>
                                        <p:tav tm="100000">
                                          <p:val>
                                            <p:strVal val="#ppt_w"/>
                                          </p:val>
                                        </p:tav>
                                      </p:tavLst>
                                    </p:anim>
                                    <p:anim calcmode="lin" valueType="num">
                                      <p:cBhvr>
                                        <p:cTn id="47" dur="750" fill="hold"/>
                                        <p:tgtEl>
                                          <p:spTgt spid="101384"/>
                                        </p:tgtEl>
                                        <p:attrNameLst>
                                          <p:attrName>ppt_h</p:attrName>
                                        </p:attrNameLst>
                                      </p:cBhvr>
                                      <p:tavLst>
                                        <p:tav tm="0">
                                          <p:val>
                                            <p:strVal val="#ppt_h"/>
                                          </p:val>
                                        </p:tav>
                                        <p:tav tm="100000">
                                          <p:val>
                                            <p:strVal val="#ppt_h"/>
                                          </p:val>
                                        </p:tav>
                                      </p:tavLst>
                                    </p:anim>
                                    <p:animEffect transition="in" filter="fade">
                                      <p:cBhvr>
                                        <p:cTn id="48" dur="750"/>
                                        <p:tgtEl>
                                          <p:spTgt spid="101384"/>
                                        </p:tgtEl>
                                      </p:cBhvr>
                                    </p:animEffect>
                                  </p:childTnLst>
                                </p:cTn>
                              </p:par>
                            </p:childTnLst>
                          </p:cTn>
                        </p:par>
                        <p:par>
                          <p:cTn id="49" fill="hold" nodeType="afterGroup">
                            <p:stCondLst>
                              <p:cond delay="4750"/>
                            </p:stCondLst>
                            <p:childTnLst>
                              <p:par>
                                <p:cTn id="50" presetID="55" presetClass="entr" presetSubtype="0" fill="hold" grpId="0" nodeType="afterEffect">
                                  <p:stCondLst>
                                    <p:cond delay="0"/>
                                  </p:stCondLst>
                                  <p:childTnLst>
                                    <p:set>
                                      <p:cBhvr>
                                        <p:cTn id="51" dur="1" fill="hold">
                                          <p:stCondLst>
                                            <p:cond delay="0"/>
                                          </p:stCondLst>
                                        </p:cTn>
                                        <p:tgtEl>
                                          <p:spTgt spid="101387"/>
                                        </p:tgtEl>
                                        <p:attrNameLst>
                                          <p:attrName>style.visibility</p:attrName>
                                        </p:attrNameLst>
                                      </p:cBhvr>
                                      <p:to>
                                        <p:strVal val="visible"/>
                                      </p:to>
                                    </p:set>
                                    <p:anim calcmode="lin" valueType="num">
                                      <p:cBhvr>
                                        <p:cTn id="52" dur="750" fill="hold"/>
                                        <p:tgtEl>
                                          <p:spTgt spid="101387"/>
                                        </p:tgtEl>
                                        <p:attrNameLst>
                                          <p:attrName>ppt_w</p:attrName>
                                        </p:attrNameLst>
                                      </p:cBhvr>
                                      <p:tavLst>
                                        <p:tav tm="0">
                                          <p:val>
                                            <p:strVal val="#ppt_w*0.70"/>
                                          </p:val>
                                        </p:tav>
                                        <p:tav tm="100000">
                                          <p:val>
                                            <p:strVal val="#ppt_w"/>
                                          </p:val>
                                        </p:tav>
                                      </p:tavLst>
                                    </p:anim>
                                    <p:anim calcmode="lin" valueType="num">
                                      <p:cBhvr>
                                        <p:cTn id="53" dur="750" fill="hold"/>
                                        <p:tgtEl>
                                          <p:spTgt spid="101387"/>
                                        </p:tgtEl>
                                        <p:attrNameLst>
                                          <p:attrName>ppt_h</p:attrName>
                                        </p:attrNameLst>
                                      </p:cBhvr>
                                      <p:tavLst>
                                        <p:tav tm="0">
                                          <p:val>
                                            <p:strVal val="#ppt_h"/>
                                          </p:val>
                                        </p:tav>
                                        <p:tav tm="100000">
                                          <p:val>
                                            <p:strVal val="#ppt_h"/>
                                          </p:val>
                                        </p:tav>
                                      </p:tavLst>
                                    </p:anim>
                                    <p:animEffect transition="in" filter="fade">
                                      <p:cBhvr>
                                        <p:cTn id="54" dur="750"/>
                                        <p:tgtEl>
                                          <p:spTgt spid="101387"/>
                                        </p:tgtEl>
                                      </p:cBhvr>
                                    </p:animEffect>
                                  </p:childTnLst>
                                </p:cTn>
                              </p:par>
                            </p:childTnLst>
                          </p:cTn>
                        </p:par>
                        <p:par>
                          <p:cTn id="55" fill="hold" nodeType="withGroup">
                            <p:stCondLst>
                              <p:cond delay="5500"/>
                            </p:stCondLst>
                            <p:childTnLst>
                              <p:par>
                                <p:cTn id="56" presetID="55" presetClass="entr" presetSubtype="0" fill="hold" nodeType="afterEffect">
                                  <p:stCondLst>
                                    <p:cond delay="0"/>
                                  </p:stCondLst>
                                  <p:childTnLst>
                                    <p:set>
                                      <p:cBhvr>
                                        <p:cTn id="57" dur="1" fill="hold">
                                          <p:stCondLst>
                                            <p:cond delay="0"/>
                                          </p:stCondLst>
                                        </p:cTn>
                                        <p:tgtEl>
                                          <p:spTgt spid="101381"/>
                                        </p:tgtEl>
                                        <p:attrNameLst>
                                          <p:attrName>style.visibility</p:attrName>
                                        </p:attrNameLst>
                                      </p:cBhvr>
                                      <p:to>
                                        <p:strVal val="visible"/>
                                      </p:to>
                                    </p:set>
                                    <p:anim calcmode="lin" valueType="num">
                                      <p:cBhvr>
                                        <p:cTn id="58" dur="750" fill="hold"/>
                                        <p:tgtEl>
                                          <p:spTgt spid="101381"/>
                                        </p:tgtEl>
                                        <p:attrNameLst>
                                          <p:attrName>ppt_w</p:attrName>
                                        </p:attrNameLst>
                                      </p:cBhvr>
                                      <p:tavLst>
                                        <p:tav tm="0">
                                          <p:val>
                                            <p:strVal val="#ppt_w*0.70"/>
                                          </p:val>
                                        </p:tav>
                                        <p:tav tm="100000">
                                          <p:val>
                                            <p:strVal val="#ppt_w"/>
                                          </p:val>
                                        </p:tav>
                                      </p:tavLst>
                                    </p:anim>
                                    <p:anim calcmode="lin" valueType="num">
                                      <p:cBhvr>
                                        <p:cTn id="59" dur="750" fill="hold"/>
                                        <p:tgtEl>
                                          <p:spTgt spid="101381"/>
                                        </p:tgtEl>
                                        <p:attrNameLst>
                                          <p:attrName>ppt_h</p:attrName>
                                        </p:attrNameLst>
                                      </p:cBhvr>
                                      <p:tavLst>
                                        <p:tav tm="0">
                                          <p:val>
                                            <p:strVal val="#ppt_h"/>
                                          </p:val>
                                        </p:tav>
                                        <p:tav tm="100000">
                                          <p:val>
                                            <p:strVal val="#ppt_h"/>
                                          </p:val>
                                        </p:tav>
                                      </p:tavLst>
                                    </p:anim>
                                    <p:animEffect transition="in" filter="fade">
                                      <p:cBhvr>
                                        <p:cTn id="60" dur="750"/>
                                        <p:tgtEl>
                                          <p:spTgt spid="101381"/>
                                        </p:tgtEl>
                                      </p:cBhvr>
                                    </p:animEffect>
                                  </p:childTnLst>
                                </p:cTn>
                              </p:par>
                            </p:childTnLst>
                          </p:cTn>
                        </p:par>
                        <p:par>
                          <p:cTn id="61" fill="hold" nodeType="afterGroup">
                            <p:stCondLst>
                              <p:cond delay="6250"/>
                            </p:stCondLst>
                            <p:childTnLst>
                              <p:par>
                                <p:cTn id="62" presetID="20" presetClass="entr" presetSubtype="0" fill="hold" nodeType="afterEffect">
                                  <p:stCondLst>
                                    <p:cond delay="0"/>
                                  </p:stCondLst>
                                  <p:childTnLst>
                                    <p:set>
                                      <p:cBhvr>
                                        <p:cTn id="63" dur="1" fill="hold">
                                          <p:stCondLst>
                                            <p:cond delay="0"/>
                                          </p:stCondLst>
                                        </p:cTn>
                                        <p:tgtEl>
                                          <p:spTgt spid="101378">
                                            <p:txEl>
                                              <p:pRg st="9" end="9"/>
                                            </p:txEl>
                                          </p:spTgt>
                                        </p:tgtEl>
                                        <p:attrNameLst>
                                          <p:attrName>style.visibility</p:attrName>
                                        </p:attrNameLst>
                                      </p:cBhvr>
                                      <p:to>
                                        <p:strVal val="visible"/>
                                      </p:to>
                                    </p:set>
                                    <p:animEffect transition="in" filter="wedge">
                                      <p:cBhvr>
                                        <p:cTn id="64" dur="1000"/>
                                        <p:tgtEl>
                                          <p:spTgt spid="101378">
                                            <p:txEl>
                                              <p:pRg st="9" end="9"/>
                                            </p:txEl>
                                          </p:spTgt>
                                        </p:tgtEl>
                                      </p:cBhvr>
                                    </p:animEffect>
                                  </p:childTnLst>
                                </p:cTn>
                              </p:par>
                              <p:par>
                                <p:cTn id="65" presetID="20" presetClass="entr" presetSubtype="0" fill="hold" nodeType="withEffect">
                                  <p:stCondLst>
                                    <p:cond delay="0"/>
                                  </p:stCondLst>
                                  <p:childTnLst>
                                    <p:set>
                                      <p:cBhvr>
                                        <p:cTn id="66" dur="1" fill="hold">
                                          <p:stCondLst>
                                            <p:cond delay="0"/>
                                          </p:stCondLst>
                                        </p:cTn>
                                        <p:tgtEl>
                                          <p:spTgt spid="101378">
                                            <p:txEl>
                                              <p:pRg st="10" end="10"/>
                                            </p:txEl>
                                          </p:spTgt>
                                        </p:tgtEl>
                                        <p:attrNameLst>
                                          <p:attrName>style.visibility</p:attrName>
                                        </p:attrNameLst>
                                      </p:cBhvr>
                                      <p:to>
                                        <p:strVal val="visible"/>
                                      </p:to>
                                    </p:set>
                                    <p:animEffect transition="in" filter="wedge">
                                      <p:cBhvr>
                                        <p:cTn id="67" dur="1000"/>
                                        <p:tgtEl>
                                          <p:spTgt spid="101378">
                                            <p:txEl>
                                              <p:pRg st="10" end="10"/>
                                            </p:txEl>
                                          </p:spTgt>
                                        </p:tgtEl>
                                      </p:cBhvr>
                                    </p:animEffect>
                                  </p:childTnLst>
                                </p:cTn>
                              </p:par>
                            </p:childTnLst>
                          </p:cTn>
                        </p:par>
                        <p:par>
                          <p:cTn id="68" fill="hold" nodeType="withGroup">
                            <p:stCondLst>
                              <p:cond delay="7250"/>
                            </p:stCondLst>
                            <p:childTnLst>
                              <p:par>
                                <p:cTn id="69" presetID="55" presetClass="entr" presetSubtype="0" fill="hold" nodeType="afterEffect">
                                  <p:stCondLst>
                                    <p:cond delay="0"/>
                                  </p:stCondLst>
                                  <p:childTnLst>
                                    <p:set>
                                      <p:cBhvr>
                                        <p:cTn id="70" dur="1" fill="hold">
                                          <p:stCondLst>
                                            <p:cond delay="0"/>
                                          </p:stCondLst>
                                        </p:cTn>
                                        <p:tgtEl>
                                          <p:spTgt spid="101385"/>
                                        </p:tgtEl>
                                        <p:attrNameLst>
                                          <p:attrName>style.visibility</p:attrName>
                                        </p:attrNameLst>
                                      </p:cBhvr>
                                      <p:to>
                                        <p:strVal val="visible"/>
                                      </p:to>
                                    </p:set>
                                    <p:anim calcmode="lin" valueType="num">
                                      <p:cBhvr>
                                        <p:cTn id="71" dur="1000" fill="hold"/>
                                        <p:tgtEl>
                                          <p:spTgt spid="101385"/>
                                        </p:tgtEl>
                                        <p:attrNameLst>
                                          <p:attrName>ppt_w</p:attrName>
                                        </p:attrNameLst>
                                      </p:cBhvr>
                                      <p:tavLst>
                                        <p:tav tm="0">
                                          <p:val>
                                            <p:strVal val="#ppt_w*0.70"/>
                                          </p:val>
                                        </p:tav>
                                        <p:tav tm="100000">
                                          <p:val>
                                            <p:strVal val="#ppt_w"/>
                                          </p:val>
                                        </p:tav>
                                      </p:tavLst>
                                    </p:anim>
                                    <p:anim calcmode="lin" valueType="num">
                                      <p:cBhvr>
                                        <p:cTn id="72" dur="1000" fill="hold"/>
                                        <p:tgtEl>
                                          <p:spTgt spid="101385"/>
                                        </p:tgtEl>
                                        <p:attrNameLst>
                                          <p:attrName>ppt_h</p:attrName>
                                        </p:attrNameLst>
                                      </p:cBhvr>
                                      <p:tavLst>
                                        <p:tav tm="0">
                                          <p:val>
                                            <p:strVal val="#ppt_h"/>
                                          </p:val>
                                        </p:tav>
                                        <p:tav tm="100000">
                                          <p:val>
                                            <p:strVal val="#ppt_h"/>
                                          </p:val>
                                        </p:tav>
                                      </p:tavLst>
                                    </p:anim>
                                    <p:animEffect transition="in" filter="fade">
                                      <p:cBhvr>
                                        <p:cTn id="73" dur="1000"/>
                                        <p:tgtEl>
                                          <p:spTgt spid="101385"/>
                                        </p:tgtEl>
                                      </p:cBhvr>
                                    </p:animEffect>
                                  </p:childTnLst>
                                </p:cTn>
                              </p:par>
                            </p:childTnLst>
                          </p:cTn>
                        </p:par>
                        <p:par>
                          <p:cTn id="74" fill="hold" nodeType="afterGroup">
                            <p:stCondLst>
                              <p:cond delay="8250"/>
                            </p:stCondLst>
                            <p:childTnLst>
                              <p:par>
                                <p:cTn id="75" presetID="55" presetClass="entr" presetSubtype="0" fill="hold" grpId="0" nodeType="afterEffect">
                                  <p:stCondLst>
                                    <p:cond delay="0"/>
                                  </p:stCondLst>
                                  <p:childTnLst>
                                    <p:set>
                                      <p:cBhvr>
                                        <p:cTn id="76" dur="1" fill="hold">
                                          <p:stCondLst>
                                            <p:cond delay="0"/>
                                          </p:stCondLst>
                                        </p:cTn>
                                        <p:tgtEl>
                                          <p:spTgt spid="101386"/>
                                        </p:tgtEl>
                                        <p:attrNameLst>
                                          <p:attrName>style.visibility</p:attrName>
                                        </p:attrNameLst>
                                      </p:cBhvr>
                                      <p:to>
                                        <p:strVal val="visible"/>
                                      </p:to>
                                    </p:set>
                                    <p:anim calcmode="lin" valueType="num">
                                      <p:cBhvr>
                                        <p:cTn id="77" dur="1000" fill="hold"/>
                                        <p:tgtEl>
                                          <p:spTgt spid="101386"/>
                                        </p:tgtEl>
                                        <p:attrNameLst>
                                          <p:attrName>ppt_w</p:attrName>
                                        </p:attrNameLst>
                                      </p:cBhvr>
                                      <p:tavLst>
                                        <p:tav tm="0">
                                          <p:val>
                                            <p:strVal val="#ppt_w*0.70"/>
                                          </p:val>
                                        </p:tav>
                                        <p:tav tm="100000">
                                          <p:val>
                                            <p:strVal val="#ppt_w"/>
                                          </p:val>
                                        </p:tav>
                                      </p:tavLst>
                                    </p:anim>
                                    <p:anim calcmode="lin" valueType="num">
                                      <p:cBhvr>
                                        <p:cTn id="78" dur="1000" fill="hold"/>
                                        <p:tgtEl>
                                          <p:spTgt spid="101386"/>
                                        </p:tgtEl>
                                        <p:attrNameLst>
                                          <p:attrName>ppt_h</p:attrName>
                                        </p:attrNameLst>
                                      </p:cBhvr>
                                      <p:tavLst>
                                        <p:tav tm="0">
                                          <p:val>
                                            <p:strVal val="#ppt_h"/>
                                          </p:val>
                                        </p:tav>
                                        <p:tav tm="100000">
                                          <p:val>
                                            <p:strVal val="#ppt_h"/>
                                          </p:val>
                                        </p:tav>
                                      </p:tavLst>
                                    </p:anim>
                                    <p:animEffect transition="in" filter="fade">
                                      <p:cBhvr>
                                        <p:cTn id="79" dur="10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p:bldP spid="101386" grpId="0"/>
      <p:bldP spid="1013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0B138-C1DB-4031-83E8-F6442D2904B7}"/>
              </a:ext>
            </a:extLst>
          </p:cNvPr>
          <p:cNvSpPr>
            <a:spLocks noGrp="1"/>
          </p:cNvSpPr>
          <p:nvPr>
            <p:ph type="title"/>
          </p:nvPr>
        </p:nvSpPr>
        <p:spPr>
          <a:xfrm>
            <a:off x="696548" y="625150"/>
            <a:ext cx="5410200" cy="649941"/>
          </a:xfrm>
        </p:spPr>
        <p:txBody>
          <a:bodyPr/>
          <a:lstStyle/>
          <a:p>
            <a:pPr algn="ctr"/>
            <a:r>
              <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SELEUCUS &amp; PTOLEMY</a:t>
            </a:r>
            <a:b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77F9E46D-A93A-4417-857B-5026F47EB6F5}"/>
              </a:ext>
            </a:extLst>
          </p:cNvPr>
          <p:cNvGrpSpPr/>
          <p:nvPr/>
        </p:nvGrpSpPr>
        <p:grpSpPr>
          <a:xfrm>
            <a:off x="0" y="35858"/>
            <a:ext cx="9113908" cy="6822142"/>
            <a:chOff x="0" y="35858"/>
            <a:chExt cx="9113908" cy="6822142"/>
          </a:xfrm>
        </p:grpSpPr>
        <p:grpSp>
          <p:nvGrpSpPr>
            <p:cNvPr id="2" name="Group 1">
              <a:extLst>
                <a:ext uri="{FF2B5EF4-FFF2-40B4-BE49-F238E27FC236}">
                  <a16:creationId xmlns:a16="http://schemas.microsoft.com/office/drawing/2014/main" id="{A2BAA9A1-02C6-4D22-8857-14D26E6CC29E}"/>
                </a:ext>
              </a:extLst>
            </p:cNvPr>
            <p:cNvGrpSpPr/>
            <p:nvPr/>
          </p:nvGrpSpPr>
          <p:grpSpPr>
            <a:xfrm>
              <a:off x="0" y="35858"/>
              <a:ext cx="9113908" cy="6822142"/>
              <a:chOff x="0" y="35858"/>
              <a:chExt cx="9113908" cy="6822142"/>
            </a:xfrm>
          </p:grpSpPr>
          <p:pic>
            <p:nvPicPr>
              <p:cNvPr id="2050" name="Picture 2" descr="C:\Users\Paul A. Wright\Pictures\2022-03-30 Daniel\Daniel 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321" t="4314" r="1554" b="3803"/>
              <a:stretch/>
            </p:blipFill>
            <p:spPr bwMode="auto">
              <a:xfrm>
                <a:off x="0" y="1766750"/>
                <a:ext cx="9113908" cy="5091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can0012_004">
                <a:extLst>
                  <a:ext uri="{FF2B5EF4-FFF2-40B4-BE49-F238E27FC236}">
                    <a16:creationId xmlns:a16="http://schemas.microsoft.com/office/drawing/2014/main" id="{D7ADD848-5371-48B5-8239-B3BFEFC231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0" t="47911" r="2024" b="-859"/>
              <a:stretch/>
            </p:blipFill>
            <p:spPr bwMode="auto">
              <a:xfrm>
                <a:off x="6860446" y="35858"/>
                <a:ext cx="2248979" cy="1730892"/>
              </a:xfrm>
              <a:prstGeom prst="rect">
                <a:avLst/>
              </a:prstGeom>
              <a:noFill/>
              <a:ln w="57150">
                <a:solidFill>
                  <a:srgbClr val="FF33CC"/>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6" name="Straight Connector 5">
              <a:extLst>
                <a:ext uri="{FF2B5EF4-FFF2-40B4-BE49-F238E27FC236}">
                  <a16:creationId xmlns:a16="http://schemas.microsoft.com/office/drawing/2014/main" id="{83B48B46-3E6E-486C-9A8B-9E8BA4B10643}"/>
                </a:ext>
              </a:extLst>
            </p:cNvPr>
            <p:cNvCxnSpPr>
              <a:cxnSpLocks/>
            </p:cNvCxnSpPr>
            <p:nvPr/>
          </p:nvCxnSpPr>
          <p:spPr>
            <a:xfrm>
              <a:off x="4572000" y="47244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F0C6E4-3112-4080-97C1-DF81E59203A4}"/>
                </a:ext>
              </a:extLst>
            </p:cNvPr>
            <p:cNvCxnSpPr>
              <a:cxnSpLocks/>
            </p:cNvCxnSpPr>
            <p:nvPr/>
          </p:nvCxnSpPr>
          <p:spPr>
            <a:xfrm>
              <a:off x="4572000" y="47244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6971ED-6A8C-4DF4-8405-A96C938E58F9}"/>
                </a:ext>
              </a:extLst>
            </p:cNvPr>
            <p:cNvCxnSpPr>
              <a:cxnSpLocks/>
            </p:cNvCxnSpPr>
            <p:nvPr/>
          </p:nvCxnSpPr>
          <p:spPr>
            <a:xfrm>
              <a:off x="5867400" y="47244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4D03B5-2247-4E9C-BD84-B6A65B522C51}"/>
                </a:ext>
              </a:extLst>
            </p:cNvPr>
            <p:cNvCxnSpPr>
              <a:cxnSpLocks/>
            </p:cNvCxnSpPr>
            <p:nvPr/>
          </p:nvCxnSpPr>
          <p:spPr>
            <a:xfrm flipH="1">
              <a:off x="4572000" y="50292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5AECD9-D630-4691-839B-4832717CFAC5}"/>
                </a:ext>
              </a:extLst>
            </p:cNvPr>
            <p:cNvCxnSpPr>
              <a:cxnSpLocks/>
            </p:cNvCxnSpPr>
            <p:nvPr/>
          </p:nvCxnSpPr>
          <p:spPr>
            <a:xfrm>
              <a:off x="914400" y="58674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37BDC7-095D-4F04-95CD-510D86584778}"/>
                </a:ext>
              </a:extLst>
            </p:cNvPr>
            <p:cNvCxnSpPr>
              <a:cxnSpLocks/>
            </p:cNvCxnSpPr>
            <p:nvPr/>
          </p:nvCxnSpPr>
          <p:spPr>
            <a:xfrm>
              <a:off x="914400" y="58674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7231BD-722D-4C3C-9465-E0FE2A1B9C3D}"/>
                </a:ext>
              </a:extLst>
            </p:cNvPr>
            <p:cNvCxnSpPr>
              <a:cxnSpLocks/>
            </p:cNvCxnSpPr>
            <p:nvPr/>
          </p:nvCxnSpPr>
          <p:spPr>
            <a:xfrm>
              <a:off x="2209800" y="58674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215407-CD16-42A0-9B4E-112880BDFCD4}"/>
                </a:ext>
              </a:extLst>
            </p:cNvPr>
            <p:cNvCxnSpPr>
              <a:cxnSpLocks/>
            </p:cNvCxnSpPr>
            <p:nvPr/>
          </p:nvCxnSpPr>
          <p:spPr>
            <a:xfrm flipH="1">
              <a:off x="914400" y="61722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21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AC301-E1B8-42F2-932C-2223349FD136}"/>
              </a:ext>
            </a:extLst>
          </p:cNvPr>
          <p:cNvSpPr txBox="1"/>
          <p:nvPr/>
        </p:nvSpPr>
        <p:spPr>
          <a:xfrm>
            <a:off x="4572000" y="495866"/>
            <a:ext cx="3733800" cy="2246769"/>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PTOLEMYS</a:t>
            </a:r>
          </a:p>
          <a:p>
            <a:pPr algn="ct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SELEUCIDS</a:t>
            </a:r>
          </a:p>
          <a:p>
            <a:pPr algn="ct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LITTLE HORN</a:t>
            </a:r>
          </a:p>
          <a:p>
            <a:pPr algn="ct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&amp;</a:t>
            </a:r>
          </a:p>
          <a:p>
            <a:pPr algn="ct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MACCABEES</a:t>
            </a:r>
          </a:p>
        </p:txBody>
      </p:sp>
      <p:grpSp>
        <p:nvGrpSpPr>
          <p:cNvPr id="10" name="Group 9">
            <a:extLst>
              <a:ext uri="{FF2B5EF4-FFF2-40B4-BE49-F238E27FC236}">
                <a16:creationId xmlns:a16="http://schemas.microsoft.com/office/drawing/2014/main" id="{EDE669B4-D1A9-439A-B69A-00F61F706272}"/>
              </a:ext>
            </a:extLst>
          </p:cNvPr>
          <p:cNvGrpSpPr/>
          <p:nvPr/>
        </p:nvGrpSpPr>
        <p:grpSpPr>
          <a:xfrm>
            <a:off x="209609" y="419100"/>
            <a:ext cx="8724782" cy="6235700"/>
            <a:chOff x="209609" y="419100"/>
            <a:chExt cx="8724782" cy="6235700"/>
          </a:xfrm>
        </p:grpSpPr>
        <p:pic>
          <p:nvPicPr>
            <p:cNvPr id="1028" name="Picture 4" descr="C:\Users\Paul A. Wright\Pictures\2022-03-30 Daniel\Daniel 0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08"/>
            <a:stretch/>
          </p:blipFill>
          <p:spPr bwMode="auto">
            <a:xfrm>
              <a:off x="209609" y="419100"/>
              <a:ext cx="4491251" cy="62357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C:\Users\Paul A. Wright\Pictures\2022-03-30 Daniel\Daniel 0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76"/>
            <a:stretch/>
          </p:blipFill>
          <p:spPr bwMode="auto">
            <a:xfrm>
              <a:off x="5410200" y="2933700"/>
              <a:ext cx="3524191" cy="37211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BEA30E1-A4B3-4E3C-AB08-144F8429315D}"/>
                </a:ext>
              </a:extLst>
            </p:cNvPr>
            <p:cNvCxnSpPr>
              <a:cxnSpLocks/>
            </p:cNvCxnSpPr>
            <p:nvPr/>
          </p:nvCxnSpPr>
          <p:spPr>
            <a:xfrm>
              <a:off x="7543800" y="55626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988BC33C-96F2-4530-AEEB-A4E88D7B5729}"/>
              </a:ext>
            </a:extLst>
          </p:cNvPr>
          <p:cNvSpPr/>
          <p:nvPr/>
        </p:nvSpPr>
        <p:spPr>
          <a:xfrm>
            <a:off x="1871663" y="2667001"/>
            <a:ext cx="642937"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7280169-907A-4164-8B26-77B24B35ABF5}"/>
              </a:ext>
            </a:extLst>
          </p:cNvPr>
          <p:cNvCxnSpPr/>
          <p:nvPr/>
        </p:nvCxnSpPr>
        <p:spPr>
          <a:xfrm flipH="1">
            <a:off x="2514600" y="1676400"/>
            <a:ext cx="2362200" cy="9906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1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75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750"/>
                                        <p:tgtEl>
                                          <p:spTgt spid="5"/>
                                        </p:tgtEl>
                                      </p:cBhvr>
                                    </p:animEffect>
                                  </p:childTnLst>
                                </p:cTn>
                              </p:par>
                            </p:childTnLst>
                          </p:cTn>
                        </p:par>
                        <p:par>
                          <p:cTn id="18" fill="hold">
                            <p:stCondLst>
                              <p:cond delay="2500"/>
                            </p:stCondLst>
                            <p:childTnLst>
                              <p:par>
                                <p:cTn id="19" presetID="5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DD5BBA-1683-4368-96FF-12EA82F92E74}"/>
              </a:ext>
            </a:extLst>
          </p:cNvPr>
          <p:cNvGrpSpPr/>
          <p:nvPr/>
        </p:nvGrpSpPr>
        <p:grpSpPr>
          <a:xfrm>
            <a:off x="793812" y="1020186"/>
            <a:ext cx="6776938" cy="4072801"/>
            <a:chOff x="793812" y="1020186"/>
            <a:chExt cx="6776938" cy="4072801"/>
          </a:xfrm>
        </p:grpSpPr>
        <p:sp>
          <p:nvSpPr>
            <p:cNvPr id="13" name="TextBox 12">
              <a:extLst>
                <a:ext uri="{FF2B5EF4-FFF2-40B4-BE49-F238E27FC236}">
                  <a16:creationId xmlns:a16="http://schemas.microsoft.com/office/drawing/2014/main" id="{3B2D1D30-E564-4EB4-990E-2EAB831D042E}"/>
                </a:ext>
              </a:extLst>
            </p:cNvPr>
            <p:cNvSpPr txBox="1"/>
            <p:nvPr/>
          </p:nvSpPr>
          <p:spPr>
            <a:xfrm>
              <a:off x="5665750" y="1020186"/>
              <a:ext cx="19050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EARLY</a:t>
              </a:r>
            </a:p>
          </p:txBody>
        </p:sp>
        <p:sp>
          <p:nvSpPr>
            <p:cNvPr id="14" name="TextBox 13">
              <a:extLst>
                <a:ext uri="{FF2B5EF4-FFF2-40B4-BE49-F238E27FC236}">
                  <a16:creationId xmlns:a16="http://schemas.microsoft.com/office/drawing/2014/main" id="{FB24A6C7-65CD-49A4-BBE9-5B3931759366}"/>
                </a:ext>
              </a:extLst>
            </p:cNvPr>
            <p:cNvSpPr txBox="1"/>
            <p:nvPr/>
          </p:nvSpPr>
          <p:spPr>
            <a:xfrm>
              <a:off x="793812" y="4508212"/>
              <a:ext cx="18288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LATE</a:t>
              </a:r>
            </a:p>
          </p:txBody>
        </p:sp>
      </p:grpSp>
      <p:grpSp>
        <p:nvGrpSpPr>
          <p:cNvPr id="5" name="Group 4">
            <a:extLst>
              <a:ext uri="{FF2B5EF4-FFF2-40B4-BE49-F238E27FC236}">
                <a16:creationId xmlns:a16="http://schemas.microsoft.com/office/drawing/2014/main" id="{D9E8CAEA-4A0F-46AA-9CD3-43E2AD065213}"/>
              </a:ext>
            </a:extLst>
          </p:cNvPr>
          <p:cNvGrpSpPr/>
          <p:nvPr/>
        </p:nvGrpSpPr>
        <p:grpSpPr>
          <a:xfrm>
            <a:off x="0" y="9524"/>
            <a:ext cx="9144001" cy="6848476"/>
            <a:chOff x="0" y="9524"/>
            <a:chExt cx="9144001" cy="6848476"/>
          </a:xfrm>
        </p:grpSpPr>
        <p:pic>
          <p:nvPicPr>
            <p:cNvPr id="4098" name="Picture 2" descr="C:\Users\Paul A. Wright\Pictures\2022-03-30 Daniel\Daniel 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 t="56305" r="3675" b="3181"/>
            <a:stretch/>
          </p:blipFill>
          <p:spPr bwMode="auto">
            <a:xfrm>
              <a:off x="2698811" y="3200399"/>
              <a:ext cx="6445190" cy="3657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aul A. Wright\Pictures\2022-03-30 Daniel\Daniel 0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 t="1959" r="3417" b="57724"/>
            <a:stretch/>
          </p:blipFill>
          <p:spPr bwMode="auto">
            <a:xfrm>
              <a:off x="0" y="9524"/>
              <a:ext cx="5665750" cy="3190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AB0F4E1-576A-400A-8B5D-426D9C54BDF0}"/>
                </a:ext>
              </a:extLst>
            </p:cNvPr>
            <p:cNvSpPr/>
            <p:nvPr/>
          </p:nvSpPr>
          <p:spPr>
            <a:xfrm>
              <a:off x="6476999" y="4567236"/>
              <a:ext cx="838201" cy="385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21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5BAB7-0406-489E-9151-12137E4FD81D}"/>
              </a:ext>
            </a:extLst>
          </p:cNvPr>
          <p:cNvSpPr txBox="1"/>
          <p:nvPr/>
        </p:nvSpPr>
        <p:spPr>
          <a:xfrm>
            <a:off x="4767152" y="152399"/>
            <a:ext cx="2505076" cy="1261884"/>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SUMMARY</a:t>
            </a:r>
          </a:p>
          <a:p>
            <a:pPr algn="ctr"/>
            <a:r>
              <a:rPr 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 2, 7, 8</a:t>
            </a:r>
          </a:p>
        </p:txBody>
      </p:sp>
      <p:grpSp>
        <p:nvGrpSpPr>
          <p:cNvPr id="3" name="Group 2">
            <a:extLst>
              <a:ext uri="{FF2B5EF4-FFF2-40B4-BE49-F238E27FC236}">
                <a16:creationId xmlns:a16="http://schemas.microsoft.com/office/drawing/2014/main" id="{F1FA4E64-C783-41A4-9279-9BEDF2507024}"/>
              </a:ext>
            </a:extLst>
          </p:cNvPr>
          <p:cNvGrpSpPr/>
          <p:nvPr/>
        </p:nvGrpSpPr>
        <p:grpSpPr>
          <a:xfrm>
            <a:off x="152400" y="152400"/>
            <a:ext cx="8915180" cy="6553200"/>
            <a:chOff x="152400" y="152400"/>
            <a:chExt cx="8915180" cy="6553200"/>
          </a:xfrm>
        </p:grpSpPr>
        <p:grpSp>
          <p:nvGrpSpPr>
            <p:cNvPr id="76802" name="Group 2">
              <a:extLst>
                <a:ext uri="{FF2B5EF4-FFF2-40B4-BE49-F238E27FC236}">
                  <a16:creationId xmlns:a16="http://schemas.microsoft.com/office/drawing/2014/main" id="{FC71DEEA-7BDB-4E49-A951-4DCC630AC635}"/>
                </a:ext>
              </a:extLst>
            </p:cNvPr>
            <p:cNvGrpSpPr>
              <a:grpSpLocks/>
            </p:cNvGrpSpPr>
            <p:nvPr/>
          </p:nvGrpSpPr>
          <p:grpSpPr bwMode="auto">
            <a:xfrm>
              <a:off x="152400" y="152400"/>
              <a:ext cx="2971800" cy="6553200"/>
              <a:chOff x="144" y="96"/>
              <a:chExt cx="1872" cy="4128"/>
            </a:xfrm>
          </p:grpSpPr>
          <p:pic>
            <p:nvPicPr>
              <p:cNvPr id="20493" name="Picture 3" descr="Daniel 2">
                <a:extLst>
                  <a:ext uri="{FF2B5EF4-FFF2-40B4-BE49-F238E27FC236}">
                    <a16:creationId xmlns:a16="http://schemas.microsoft.com/office/drawing/2014/main" id="{06B5113F-567C-4B36-B970-58B474737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
                <a:ext cx="960" cy="4080"/>
              </a:xfrm>
              <a:prstGeom prst="rect">
                <a:avLst/>
              </a:prstGeom>
              <a:noFill/>
              <a:ln w="57150">
                <a:solidFill>
                  <a:srgbClr val="CC00CC"/>
                </a:solidFill>
                <a:miter lim="800000"/>
                <a:headEnd/>
                <a:tailEnd/>
              </a:ln>
              <a:extLst>
                <a:ext uri="{909E8E84-426E-40DD-AFC4-6F175D3DCCD1}">
                  <a14:hiddenFill xmlns:a14="http://schemas.microsoft.com/office/drawing/2010/main">
                    <a:solidFill>
                      <a:srgbClr val="FFFFFF"/>
                    </a:solidFill>
                  </a14:hiddenFill>
                </a:ext>
              </a:extLst>
            </p:spPr>
          </p:pic>
          <p:grpSp>
            <p:nvGrpSpPr>
              <p:cNvPr id="20494" name="Group 4">
                <a:extLst>
                  <a:ext uri="{FF2B5EF4-FFF2-40B4-BE49-F238E27FC236}">
                    <a16:creationId xmlns:a16="http://schemas.microsoft.com/office/drawing/2014/main" id="{3AD4F229-BD70-4082-8AFB-D4F63E39972A}"/>
                  </a:ext>
                </a:extLst>
              </p:cNvPr>
              <p:cNvGrpSpPr>
                <a:grpSpLocks/>
              </p:cNvGrpSpPr>
              <p:nvPr/>
            </p:nvGrpSpPr>
            <p:grpSpPr bwMode="auto">
              <a:xfrm>
                <a:off x="1056" y="576"/>
                <a:ext cx="960" cy="3429"/>
                <a:chOff x="1488" y="624"/>
                <a:chExt cx="960" cy="3429"/>
              </a:xfrm>
            </p:grpSpPr>
            <p:sp>
              <p:nvSpPr>
                <p:cNvPr id="20509" name="Text Box 5">
                  <a:extLst>
                    <a:ext uri="{FF2B5EF4-FFF2-40B4-BE49-F238E27FC236}">
                      <a16:creationId xmlns:a16="http://schemas.microsoft.com/office/drawing/2014/main" id="{6BFB4665-1F97-4451-A509-873096FE1D24}"/>
                    </a:ext>
                  </a:extLst>
                </p:cNvPr>
                <p:cNvSpPr txBox="1">
                  <a:spLocks noChangeArrowheads="1"/>
                </p:cNvSpPr>
                <p:nvPr/>
              </p:nvSpPr>
              <p:spPr bwMode="auto">
                <a:xfrm>
                  <a:off x="1563" y="6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dirty="0"/>
                    <a:t>GOLD</a:t>
                  </a:r>
                </a:p>
              </p:txBody>
            </p:sp>
            <p:sp>
              <p:nvSpPr>
                <p:cNvPr id="20510" name="Text Box 6">
                  <a:extLst>
                    <a:ext uri="{FF2B5EF4-FFF2-40B4-BE49-F238E27FC236}">
                      <a16:creationId xmlns:a16="http://schemas.microsoft.com/office/drawing/2014/main" id="{AB29E9B9-2306-407E-9339-7A85A2609D3A}"/>
                    </a:ext>
                  </a:extLst>
                </p:cNvPr>
                <p:cNvSpPr txBox="1">
                  <a:spLocks noChangeArrowheads="1"/>
                </p:cNvSpPr>
                <p:nvPr/>
              </p:nvSpPr>
              <p:spPr bwMode="auto">
                <a:xfrm>
                  <a:off x="1566" y="1200"/>
                  <a:ext cx="5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SILVER</a:t>
                  </a:r>
                </a:p>
              </p:txBody>
            </p:sp>
            <p:sp>
              <p:nvSpPr>
                <p:cNvPr id="20511" name="Text Box 7">
                  <a:extLst>
                    <a:ext uri="{FF2B5EF4-FFF2-40B4-BE49-F238E27FC236}">
                      <a16:creationId xmlns:a16="http://schemas.microsoft.com/office/drawing/2014/main" id="{184790EC-9BAD-4B0F-B6A7-6C138D35CD25}"/>
                    </a:ext>
                  </a:extLst>
                </p:cNvPr>
                <p:cNvSpPr txBox="1">
                  <a:spLocks noChangeArrowheads="1"/>
                </p:cNvSpPr>
                <p:nvPr/>
              </p:nvSpPr>
              <p:spPr bwMode="auto">
                <a:xfrm>
                  <a:off x="1488" y="2400"/>
                  <a:ext cx="6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BRONZE</a:t>
                  </a:r>
                </a:p>
              </p:txBody>
            </p:sp>
            <p:sp>
              <p:nvSpPr>
                <p:cNvPr id="20512" name="Text Box 8">
                  <a:extLst>
                    <a:ext uri="{FF2B5EF4-FFF2-40B4-BE49-F238E27FC236}">
                      <a16:creationId xmlns:a16="http://schemas.microsoft.com/office/drawing/2014/main" id="{194891F3-4DA1-44E8-AF12-4508EEF42892}"/>
                    </a:ext>
                  </a:extLst>
                </p:cNvPr>
                <p:cNvSpPr txBox="1">
                  <a:spLocks noChangeArrowheads="1"/>
                </p:cNvSpPr>
                <p:nvPr/>
              </p:nvSpPr>
              <p:spPr bwMode="auto">
                <a:xfrm>
                  <a:off x="1566" y="30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IRON</a:t>
                  </a:r>
                </a:p>
              </p:txBody>
            </p:sp>
            <p:sp>
              <p:nvSpPr>
                <p:cNvPr id="20513" name="Text Box 9">
                  <a:extLst>
                    <a:ext uri="{FF2B5EF4-FFF2-40B4-BE49-F238E27FC236}">
                      <a16:creationId xmlns:a16="http://schemas.microsoft.com/office/drawing/2014/main" id="{5CEB4A8A-817E-4978-976A-D47D7D50220C}"/>
                    </a:ext>
                  </a:extLst>
                </p:cNvPr>
                <p:cNvSpPr txBox="1">
                  <a:spLocks noChangeArrowheads="1"/>
                </p:cNvSpPr>
                <p:nvPr/>
              </p:nvSpPr>
              <p:spPr bwMode="auto">
                <a:xfrm>
                  <a:off x="1488" y="3707"/>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IRON &amp;</a:t>
                  </a:r>
                </a:p>
                <a:p>
                  <a:pPr>
                    <a:spcBef>
                      <a:spcPct val="50000"/>
                    </a:spcBef>
                  </a:pPr>
                  <a:r>
                    <a:rPr lang="en-US" altLang="en-US" sz="1200" b="1"/>
                    <a:t>  CLAY</a:t>
                  </a:r>
                </a:p>
              </p:txBody>
            </p:sp>
          </p:grpSp>
          <p:grpSp>
            <p:nvGrpSpPr>
              <p:cNvPr id="20495" name="Group 10">
                <a:extLst>
                  <a:ext uri="{FF2B5EF4-FFF2-40B4-BE49-F238E27FC236}">
                    <a16:creationId xmlns:a16="http://schemas.microsoft.com/office/drawing/2014/main" id="{249D9E83-163C-4D20-B41D-B341635FA114}"/>
                  </a:ext>
                </a:extLst>
              </p:cNvPr>
              <p:cNvGrpSpPr>
                <a:grpSpLocks/>
              </p:cNvGrpSpPr>
              <p:nvPr/>
            </p:nvGrpSpPr>
            <p:grpSpPr bwMode="auto">
              <a:xfrm>
                <a:off x="1632" y="96"/>
                <a:ext cx="288" cy="4128"/>
                <a:chOff x="1728" y="96"/>
                <a:chExt cx="288" cy="4083"/>
              </a:xfrm>
            </p:grpSpPr>
            <p:sp>
              <p:nvSpPr>
                <p:cNvPr id="20496" name="Line 11">
                  <a:extLst>
                    <a:ext uri="{FF2B5EF4-FFF2-40B4-BE49-F238E27FC236}">
                      <a16:creationId xmlns:a16="http://schemas.microsoft.com/office/drawing/2014/main" id="{904B9FD1-CB76-46DD-BD12-9AD8C9573D75}"/>
                    </a:ext>
                  </a:extLst>
                </p:cNvPr>
                <p:cNvSpPr>
                  <a:spLocks noChangeShapeType="1"/>
                </p:cNvSpPr>
                <p:nvPr/>
              </p:nvSpPr>
              <p:spPr bwMode="auto">
                <a:xfrm flipV="1">
                  <a:off x="2016" y="96"/>
                  <a:ext cx="0" cy="408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12">
                  <a:extLst>
                    <a:ext uri="{FF2B5EF4-FFF2-40B4-BE49-F238E27FC236}">
                      <a16:creationId xmlns:a16="http://schemas.microsoft.com/office/drawing/2014/main" id="{4B117CDE-3E54-4C86-9DEE-8AB931BD5DFB}"/>
                    </a:ext>
                  </a:extLst>
                </p:cNvPr>
                <p:cNvSpPr txBox="1">
                  <a:spLocks noChangeArrowheads="1"/>
                </p:cNvSpPr>
                <p:nvPr/>
              </p:nvSpPr>
              <p:spPr bwMode="auto">
                <a:xfrm>
                  <a:off x="1728" y="3599"/>
                  <a:ext cx="288" cy="573"/>
                </a:xfrm>
                <a:prstGeom prst="rect">
                  <a:avLst/>
                </a:prstGeom>
                <a:gradFill rotWithShape="1">
                  <a:gsLst>
                    <a:gs pos="0">
                      <a:srgbClr val="3B3B3B"/>
                    </a:gs>
                    <a:gs pos="100000">
                      <a:srgbClr val="808080"/>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US" altLang="en-US"/>
                </a:p>
                <a:p>
                  <a:pPr>
                    <a:spcBef>
                      <a:spcPct val="50000"/>
                    </a:spcBef>
                  </a:pPr>
                  <a:r>
                    <a:rPr lang="en-US" altLang="en-US" sz="800" b="1">
                      <a:solidFill>
                        <a:srgbClr val="000000"/>
                      </a:solidFill>
                    </a:rPr>
                    <a:t>     ?</a:t>
                  </a:r>
                </a:p>
                <a:p>
                  <a:pPr>
                    <a:spcBef>
                      <a:spcPct val="50000"/>
                    </a:spcBef>
                  </a:pPr>
                  <a:endParaRPr lang="en-US" altLang="en-US" sz="800" b="1">
                    <a:solidFill>
                      <a:srgbClr val="000000"/>
                    </a:solidFill>
                  </a:endParaRPr>
                </a:p>
                <a:p>
                  <a:pPr>
                    <a:spcBef>
                      <a:spcPct val="50000"/>
                    </a:spcBef>
                  </a:pPr>
                  <a:endParaRPr lang="en-US" altLang="en-US" sz="800" b="1">
                    <a:solidFill>
                      <a:srgbClr val="000000"/>
                    </a:solidFill>
                  </a:endParaRPr>
                </a:p>
              </p:txBody>
            </p:sp>
            <p:sp>
              <p:nvSpPr>
                <p:cNvPr id="20498" name="Text Box 13">
                  <a:extLst>
                    <a:ext uri="{FF2B5EF4-FFF2-40B4-BE49-F238E27FC236}">
                      <a16:creationId xmlns:a16="http://schemas.microsoft.com/office/drawing/2014/main" id="{8EA88797-B5A4-4080-BDA8-8A83E4D54FE4}"/>
                    </a:ext>
                  </a:extLst>
                </p:cNvPr>
                <p:cNvSpPr txBox="1">
                  <a:spLocks noChangeArrowheads="1"/>
                </p:cNvSpPr>
                <p:nvPr/>
              </p:nvSpPr>
              <p:spPr bwMode="auto">
                <a:xfrm>
                  <a:off x="1728" y="2115"/>
                  <a:ext cx="288" cy="82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p>
                <a:p>
                  <a:pPr>
                    <a:spcBef>
                      <a:spcPct val="50000"/>
                    </a:spcBef>
                  </a:pPr>
                  <a:r>
                    <a:rPr lang="en-US" altLang="en-US" sz="800" b="1">
                      <a:solidFill>
                        <a:srgbClr val="000000"/>
                      </a:solidFill>
                    </a:rPr>
                    <a:t>G  3</a:t>
                  </a:r>
                </a:p>
                <a:p>
                  <a:pPr>
                    <a:spcBef>
                      <a:spcPct val="50000"/>
                    </a:spcBef>
                  </a:pPr>
                  <a:r>
                    <a:rPr lang="en-US" altLang="en-US" sz="800" b="1">
                      <a:solidFill>
                        <a:srgbClr val="000000"/>
                      </a:solidFill>
                    </a:rPr>
                    <a:t>R  3</a:t>
                  </a:r>
                </a:p>
                <a:p>
                  <a:pPr>
                    <a:spcBef>
                      <a:spcPct val="50000"/>
                    </a:spcBef>
                  </a:pPr>
                  <a:r>
                    <a:rPr lang="en-US" altLang="en-US" sz="800" b="1">
                      <a:solidFill>
                        <a:srgbClr val="000000"/>
                      </a:solidFill>
                    </a:rPr>
                    <a:t>E  1-</a:t>
                  </a:r>
                </a:p>
                <a:p>
                  <a:pPr>
                    <a:spcBef>
                      <a:spcPct val="50000"/>
                    </a:spcBef>
                  </a:pPr>
                  <a:r>
                    <a:rPr lang="en-US" altLang="en-US" sz="800" b="1">
                      <a:solidFill>
                        <a:srgbClr val="000000"/>
                      </a:solidFill>
                    </a:rPr>
                    <a:t>C  -</a:t>
                  </a:r>
                </a:p>
                <a:p>
                  <a:pPr>
                    <a:spcBef>
                      <a:spcPct val="50000"/>
                    </a:spcBef>
                  </a:pPr>
                  <a:r>
                    <a:rPr lang="en-US" altLang="en-US" sz="800" b="1">
                      <a:solidFill>
                        <a:srgbClr val="000000"/>
                      </a:solidFill>
                    </a:rPr>
                    <a:t>I  6</a:t>
                  </a:r>
                </a:p>
                <a:p>
                  <a:pPr>
                    <a:spcBef>
                      <a:spcPct val="50000"/>
                    </a:spcBef>
                  </a:pPr>
                  <a:r>
                    <a:rPr lang="en-US" altLang="en-US" sz="800" b="1">
                      <a:solidFill>
                        <a:srgbClr val="000000"/>
                      </a:solidFill>
                    </a:rPr>
                    <a:t>A  3</a:t>
                  </a:r>
                </a:p>
              </p:txBody>
            </p:sp>
            <p:sp>
              <p:nvSpPr>
                <p:cNvPr id="20499" name="Text Box 14">
                  <a:extLst>
                    <a:ext uri="{FF2B5EF4-FFF2-40B4-BE49-F238E27FC236}">
                      <a16:creationId xmlns:a16="http://schemas.microsoft.com/office/drawing/2014/main" id="{4050CF77-46DF-4713-A2F7-260B4FE2D960}"/>
                    </a:ext>
                  </a:extLst>
                </p:cNvPr>
                <p:cNvSpPr txBox="1">
                  <a:spLocks noChangeArrowheads="1"/>
                </p:cNvSpPr>
                <p:nvPr/>
              </p:nvSpPr>
              <p:spPr bwMode="auto">
                <a:xfrm>
                  <a:off x="1728" y="918"/>
                  <a:ext cx="288" cy="128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M</a:t>
                  </a:r>
                </a:p>
                <a:p>
                  <a:pPr>
                    <a:spcBef>
                      <a:spcPct val="50000"/>
                    </a:spcBef>
                  </a:pPr>
                  <a:r>
                    <a:rPr lang="en-US" altLang="en-US" sz="800" b="1">
                      <a:solidFill>
                        <a:srgbClr val="000000"/>
                      </a:solidFill>
                    </a:rPr>
                    <a:t>E  5</a:t>
                  </a:r>
                </a:p>
                <a:p>
                  <a:pPr>
                    <a:spcBef>
                      <a:spcPct val="50000"/>
                    </a:spcBef>
                  </a:pPr>
                  <a:r>
                    <a:rPr lang="en-US" altLang="en-US" sz="800" b="1">
                      <a:solidFill>
                        <a:srgbClr val="000000"/>
                      </a:solidFill>
                    </a:rPr>
                    <a:t>D  3</a:t>
                  </a:r>
                </a:p>
                <a:p>
                  <a:pPr>
                    <a:spcBef>
                      <a:spcPct val="50000"/>
                    </a:spcBef>
                  </a:pPr>
                  <a:r>
                    <a:rPr lang="en-US" altLang="en-US" sz="800" b="1">
                      <a:solidFill>
                        <a:srgbClr val="000000"/>
                      </a:solidFill>
                    </a:rPr>
                    <a:t>O  9  </a:t>
                  </a:r>
                </a:p>
                <a:p>
                  <a:pPr>
                    <a:spcBef>
                      <a:spcPct val="50000"/>
                    </a:spcBef>
                  </a:pPr>
                  <a:endParaRPr lang="en-US" altLang="en-US" sz="800" b="1">
                    <a:solidFill>
                      <a:srgbClr val="000000"/>
                    </a:solidFill>
                  </a:endParaRPr>
                </a:p>
                <a:p>
                  <a:pPr>
                    <a:spcBef>
                      <a:spcPct val="50000"/>
                    </a:spcBef>
                  </a:pPr>
                  <a:r>
                    <a:rPr lang="en-US" altLang="en-US" sz="800" b="1">
                      <a:solidFill>
                        <a:srgbClr val="000000"/>
                      </a:solidFill>
                    </a:rPr>
                    <a:t>P   -</a:t>
                  </a:r>
                </a:p>
                <a:p>
                  <a:pPr>
                    <a:spcBef>
                      <a:spcPct val="50000"/>
                    </a:spcBef>
                  </a:pPr>
                  <a:r>
                    <a:rPr lang="en-US" altLang="en-US" sz="800" b="1">
                      <a:solidFill>
                        <a:srgbClr val="000000"/>
                      </a:solidFill>
                    </a:rPr>
                    <a:t>E</a:t>
                  </a:r>
                </a:p>
                <a:p>
                  <a:pPr>
                    <a:spcBef>
                      <a:spcPct val="50000"/>
                    </a:spcBef>
                  </a:pPr>
                  <a:r>
                    <a:rPr lang="en-US" altLang="en-US" sz="800" b="1">
                      <a:solidFill>
                        <a:srgbClr val="000000"/>
                      </a:solidFill>
                    </a:rPr>
                    <a:t>R  3</a:t>
                  </a:r>
                </a:p>
                <a:p>
                  <a:pPr>
                    <a:spcBef>
                      <a:spcPct val="50000"/>
                    </a:spcBef>
                  </a:pPr>
                  <a:r>
                    <a:rPr lang="en-US" altLang="en-US" sz="800" b="1">
                      <a:solidFill>
                        <a:srgbClr val="000000"/>
                      </a:solidFill>
                    </a:rPr>
                    <a:t>S  3</a:t>
                  </a:r>
                </a:p>
                <a:p>
                  <a:pPr>
                    <a:spcBef>
                      <a:spcPct val="50000"/>
                    </a:spcBef>
                  </a:pPr>
                  <a:r>
                    <a:rPr lang="en-US" altLang="en-US" sz="800" b="1">
                      <a:solidFill>
                        <a:srgbClr val="000000"/>
                      </a:solidFill>
                    </a:rPr>
                    <a:t>I  1</a:t>
                  </a:r>
                </a:p>
                <a:p>
                  <a:pPr>
                    <a:spcBef>
                      <a:spcPct val="50000"/>
                    </a:spcBef>
                  </a:pPr>
                  <a:r>
                    <a:rPr lang="en-US" altLang="en-US" sz="800" b="1">
                      <a:solidFill>
                        <a:srgbClr val="000000"/>
                      </a:solidFill>
                    </a:rPr>
                    <a:t>A</a:t>
                  </a:r>
                </a:p>
              </p:txBody>
            </p:sp>
            <p:sp>
              <p:nvSpPr>
                <p:cNvPr id="20500" name="Text Box 15">
                  <a:extLst>
                    <a:ext uri="{FF2B5EF4-FFF2-40B4-BE49-F238E27FC236}">
                      <a16:creationId xmlns:a16="http://schemas.microsoft.com/office/drawing/2014/main" id="{B32CA857-FD87-494D-8336-A552DA30528D}"/>
                    </a:ext>
                  </a:extLst>
                </p:cNvPr>
                <p:cNvSpPr txBox="1">
                  <a:spLocks noChangeArrowheads="1"/>
                </p:cNvSpPr>
                <p:nvPr/>
              </p:nvSpPr>
              <p:spPr bwMode="auto">
                <a:xfrm>
                  <a:off x="1728" y="104"/>
                  <a:ext cx="288" cy="82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B  6</a:t>
                  </a:r>
                </a:p>
                <a:p>
                  <a:pPr>
                    <a:spcBef>
                      <a:spcPct val="50000"/>
                    </a:spcBef>
                  </a:pPr>
                  <a:r>
                    <a:rPr lang="en-US" altLang="en-US" sz="800" b="1">
                      <a:solidFill>
                        <a:srgbClr val="000000"/>
                      </a:solidFill>
                    </a:rPr>
                    <a:t>A  0</a:t>
                  </a:r>
                </a:p>
                <a:p>
                  <a:pPr>
                    <a:spcBef>
                      <a:spcPct val="50000"/>
                    </a:spcBef>
                  </a:pPr>
                  <a:r>
                    <a:rPr lang="en-US" altLang="en-US" sz="800" b="1">
                      <a:solidFill>
                        <a:srgbClr val="000000"/>
                      </a:solidFill>
                    </a:rPr>
                    <a:t>B  5</a:t>
                  </a:r>
                </a:p>
                <a:p>
                  <a:pPr>
                    <a:spcBef>
                      <a:spcPct val="50000"/>
                    </a:spcBef>
                  </a:pPr>
                  <a:r>
                    <a:rPr lang="en-US" altLang="en-US" sz="800" b="1">
                      <a:solidFill>
                        <a:srgbClr val="000000"/>
                      </a:solidFill>
                    </a:rPr>
                    <a:t>Y  -</a:t>
                  </a:r>
                </a:p>
                <a:p>
                  <a:pPr>
                    <a:spcBef>
                      <a:spcPct val="50000"/>
                    </a:spcBef>
                  </a:pPr>
                  <a:r>
                    <a:rPr lang="en-US" altLang="en-US" sz="800" b="1">
                      <a:solidFill>
                        <a:srgbClr val="000000"/>
                      </a:solidFill>
                    </a:rPr>
                    <a:t>L  5</a:t>
                  </a:r>
                </a:p>
                <a:p>
                  <a:pPr>
                    <a:spcBef>
                      <a:spcPct val="50000"/>
                    </a:spcBef>
                  </a:pPr>
                  <a:r>
                    <a:rPr lang="en-US" altLang="en-US" sz="800" b="1">
                      <a:solidFill>
                        <a:srgbClr val="000000"/>
                      </a:solidFill>
                    </a:rPr>
                    <a:t>O  3</a:t>
                  </a:r>
                </a:p>
                <a:p>
                  <a:pPr>
                    <a:spcBef>
                      <a:spcPct val="50000"/>
                    </a:spcBef>
                  </a:pPr>
                  <a:r>
                    <a:rPr lang="en-US" altLang="en-US" sz="800" b="1">
                      <a:solidFill>
                        <a:srgbClr val="000000"/>
                      </a:solidFill>
                    </a:rPr>
                    <a:t>N  9</a:t>
                  </a:r>
                </a:p>
              </p:txBody>
            </p:sp>
            <p:sp>
              <p:nvSpPr>
                <p:cNvPr id="20501" name="Line 16">
                  <a:extLst>
                    <a:ext uri="{FF2B5EF4-FFF2-40B4-BE49-F238E27FC236}">
                      <a16:creationId xmlns:a16="http://schemas.microsoft.com/office/drawing/2014/main" id="{B4A839EB-5335-4BC0-AEC4-DA4B3E3E1099}"/>
                    </a:ext>
                  </a:extLst>
                </p:cNvPr>
                <p:cNvSpPr>
                  <a:spLocks noChangeShapeType="1"/>
                </p:cNvSpPr>
                <p:nvPr/>
              </p:nvSpPr>
              <p:spPr bwMode="auto">
                <a:xfrm flipV="1">
                  <a:off x="1728" y="4176"/>
                  <a:ext cx="288" cy="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Line 17">
                  <a:extLst>
                    <a:ext uri="{FF2B5EF4-FFF2-40B4-BE49-F238E27FC236}">
                      <a16:creationId xmlns:a16="http://schemas.microsoft.com/office/drawing/2014/main" id="{C86D15FC-AFE3-4A58-A21A-852C181BED03}"/>
                    </a:ext>
                  </a:extLst>
                </p:cNvPr>
                <p:cNvSpPr>
                  <a:spLocks noChangeShapeType="1"/>
                </p:cNvSpPr>
                <p:nvPr/>
              </p:nvSpPr>
              <p:spPr bwMode="auto">
                <a:xfrm flipH="1" flipV="1">
                  <a:off x="1728" y="99"/>
                  <a:ext cx="28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Line 18">
                  <a:extLst>
                    <a:ext uri="{FF2B5EF4-FFF2-40B4-BE49-F238E27FC236}">
                      <a16:creationId xmlns:a16="http://schemas.microsoft.com/office/drawing/2014/main" id="{AE210ECA-C1FE-4D41-9834-AD99E0829442}"/>
                    </a:ext>
                  </a:extLst>
                </p:cNvPr>
                <p:cNvSpPr>
                  <a:spLocks noChangeShapeType="1"/>
                </p:cNvSpPr>
                <p:nvPr/>
              </p:nvSpPr>
              <p:spPr bwMode="auto">
                <a:xfrm>
                  <a:off x="1728" y="2210"/>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Line 19">
                  <a:extLst>
                    <a:ext uri="{FF2B5EF4-FFF2-40B4-BE49-F238E27FC236}">
                      <a16:creationId xmlns:a16="http://schemas.microsoft.com/office/drawing/2014/main" id="{30A161A3-38A0-4329-A21D-73D47B7C3426}"/>
                    </a:ext>
                  </a:extLst>
                </p:cNvPr>
                <p:cNvSpPr>
                  <a:spLocks noChangeShapeType="1"/>
                </p:cNvSpPr>
                <p:nvPr/>
              </p:nvSpPr>
              <p:spPr bwMode="auto">
                <a:xfrm>
                  <a:off x="1728" y="918"/>
                  <a:ext cx="2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Text Box 20">
                  <a:extLst>
                    <a:ext uri="{FF2B5EF4-FFF2-40B4-BE49-F238E27FC236}">
                      <a16:creationId xmlns:a16="http://schemas.microsoft.com/office/drawing/2014/main" id="{E8F739E8-F567-4412-84C5-44EDF5885357}"/>
                    </a:ext>
                  </a:extLst>
                </p:cNvPr>
                <p:cNvSpPr txBox="1">
                  <a:spLocks noChangeArrowheads="1"/>
                </p:cNvSpPr>
                <p:nvPr/>
              </p:nvSpPr>
              <p:spPr bwMode="auto">
                <a:xfrm>
                  <a:off x="1728" y="2928"/>
                  <a:ext cx="288" cy="707"/>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6</a:t>
                  </a:r>
                </a:p>
                <a:p>
                  <a:pPr>
                    <a:spcBef>
                      <a:spcPct val="50000"/>
                    </a:spcBef>
                  </a:pPr>
                  <a:r>
                    <a:rPr lang="en-US" altLang="en-US" sz="800" b="1">
                      <a:solidFill>
                        <a:srgbClr val="000000"/>
                      </a:solidFill>
                    </a:rPr>
                    <a:t>R   3</a:t>
                  </a:r>
                </a:p>
                <a:p>
                  <a:pPr>
                    <a:spcBef>
                      <a:spcPct val="50000"/>
                    </a:spcBef>
                  </a:pPr>
                  <a:r>
                    <a:rPr lang="en-US" altLang="en-US" sz="800" b="1">
                      <a:solidFill>
                        <a:srgbClr val="000000"/>
                      </a:solidFill>
                    </a:rPr>
                    <a:t>O  -</a:t>
                  </a:r>
                </a:p>
                <a:p>
                  <a:pPr>
                    <a:spcBef>
                      <a:spcPct val="50000"/>
                    </a:spcBef>
                  </a:pPr>
                  <a:r>
                    <a:rPr lang="en-US" altLang="en-US" sz="800" b="1">
                      <a:solidFill>
                        <a:srgbClr val="000000"/>
                      </a:solidFill>
                    </a:rPr>
                    <a:t>M  4</a:t>
                  </a:r>
                </a:p>
                <a:p>
                  <a:pPr>
                    <a:spcBef>
                      <a:spcPct val="50000"/>
                    </a:spcBef>
                  </a:pPr>
                  <a:r>
                    <a:rPr lang="en-US" altLang="en-US" sz="800" b="1">
                      <a:solidFill>
                        <a:srgbClr val="000000"/>
                      </a:solidFill>
                    </a:rPr>
                    <a:t>E   7</a:t>
                  </a:r>
                </a:p>
                <a:p>
                  <a:pPr>
                    <a:spcBef>
                      <a:spcPct val="50000"/>
                    </a:spcBef>
                  </a:pPr>
                  <a:r>
                    <a:rPr lang="en-US" altLang="en-US" sz="800" b="1">
                      <a:solidFill>
                        <a:srgbClr val="000000"/>
                      </a:solidFill>
                    </a:rPr>
                    <a:t>     6</a:t>
                  </a:r>
                </a:p>
              </p:txBody>
            </p:sp>
            <p:sp>
              <p:nvSpPr>
                <p:cNvPr id="20506" name="Line 21">
                  <a:extLst>
                    <a:ext uri="{FF2B5EF4-FFF2-40B4-BE49-F238E27FC236}">
                      <a16:creationId xmlns:a16="http://schemas.microsoft.com/office/drawing/2014/main" id="{E14B5040-CD29-46DB-B3AC-59ACB2DC35BF}"/>
                    </a:ext>
                  </a:extLst>
                </p:cNvPr>
                <p:cNvSpPr>
                  <a:spLocks noChangeShapeType="1"/>
                </p:cNvSpPr>
                <p:nvPr/>
              </p:nvSpPr>
              <p:spPr bwMode="auto">
                <a:xfrm>
                  <a:off x="1728" y="2928"/>
                  <a:ext cx="28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22">
                  <a:extLst>
                    <a:ext uri="{FF2B5EF4-FFF2-40B4-BE49-F238E27FC236}">
                      <a16:creationId xmlns:a16="http://schemas.microsoft.com/office/drawing/2014/main" id="{F103361D-12C1-4823-853A-500EEB5F4327}"/>
                    </a:ext>
                  </a:extLst>
                </p:cNvPr>
                <p:cNvSpPr>
                  <a:spLocks noChangeShapeType="1"/>
                </p:cNvSpPr>
                <p:nvPr/>
              </p:nvSpPr>
              <p:spPr bwMode="auto">
                <a:xfrm flipH="1">
                  <a:off x="1728" y="96"/>
                  <a:ext cx="0" cy="408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Line 23">
                  <a:extLst>
                    <a:ext uri="{FF2B5EF4-FFF2-40B4-BE49-F238E27FC236}">
                      <a16:creationId xmlns:a16="http://schemas.microsoft.com/office/drawing/2014/main" id="{0242C442-DB2F-40A3-B5B0-5292D7DEB6FB}"/>
                    </a:ext>
                  </a:extLst>
                </p:cNvPr>
                <p:cNvSpPr>
                  <a:spLocks noChangeShapeType="1"/>
                </p:cNvSpPr>
                <p:nvPr/>
              </p:nvSpPr>
              <p:spPr bwMode="auto">
                <a:xfrm>
                  <a:off x="1728" y="3636"/>
                  <a:ext cx="28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5" name="Group 34">
              <a:extLst>
                <a:ext uri="{FF2B5EF4-FFF2-40B4-BE49-F238E27FC236}">
                  <a16:creationId xmlns:a16="http://schemas.microsoft.com/office/drawing/2014/main" id="{76328CD6-90B5-4D29-AF1F-6972D613E0EF}"/>
                </a:ext>
              </a:extLst>
            </p:cNvPr>
            <p:cNvGrpSpPr/>
            <p:nvPr/>
          </p:nvGrpSpPr>
          <p:grpSpPr>
            <a:xfrm>
              <a:off x="3263900" y="152400"/>
              <a:ext cx="1659916" cy="6541965"/>
              <a:chOff x="2912084" y="136753"/>
              <a:chExt cx="1954336" cy="6584494"/>
            </a:xfrm>
          </p:grpSpPr>
          <p:grpSp>
            <p:nvGrpSpPr>
              <p:cNvPr id="36" name="Group 35">
                <a:extLst>
                  <a:ext uri="{FF2B5EF4-FFF2-40B4-BE49-F238E27FC236}">
                    <a16:creationId xmlns:a16="http://schemas.microsoft.com/office/drawing/2014/main" id="{255DA35A-AC2D-45BA-8F0F-1CAE38DAAEB3}"/>
                  </a:ext>
                </a:extLst>
              </p:cNvPr>
              <p:cNvGrpSpPr/>
              <p:nvPr/>
            </p:nvGrpSpPr>
            <p:grpSpPr>
              <a:xfrm>
                <a:off x="2912085" y="136753"/>
                <a:ext cx="1954335" cy="6584494"/>
                <a:chOff x="7156450" y="35169"/>
                <a:chExt cx="1987551" cy="6822831"/>
              </a:xfrm>
            </p:grpSpPr>
            <p:pic>
              <p:nvPicPr>
                <p:cNvPr id="38" name="Picture 33" descr="Pent Studies 082">
                  <a:extLst>
                    <a:ext uri="{FF2B5EF4-FFF2-40B4-BE49-F238E27FC236}">
                      <a16:creationId xmlns:a16="http://schemas.microsoft.com/office/drawing/2014/main" id="{2D931510-5990-43D8-A780-BEBEE0D5FA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6450" y="35169"/>
                  <a:ext cx="1987550" cy="4669054"/>
                </a:xfrm>
                <a:prstGeom prst="rect">
                  <a:avLst/>
                </a:prstGeom>
                <a:noFill/>
                <a:ln w="57150">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4" descr="See the source image">
                  <a:extLst>
                    <a:ext uri="{FF2B5EF4-FFF2-40B4-BE49-F238E27FC236}">
                      <a16:creationId xmlns:a16="http://schemas.microsoft.com/office/drawing/2014/main" id="{F2F59E71-9545-4F4F-AEB8-4765310060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67" r="25000"/>
                <a:stretch/>
              </p:blipFill>
              <p:spPr bwMode="auto">
                <a:xfrm>
                  <a:off x="7156451" y="4551999"/>
                  <a:ext cx="1987550" cy="2306001"/>
                </a:xfrm>
                <a:prstGeom prst="rect">
                  <a:avLst/>
                </a:prstGeom>
                <a:noFill/>
                <a:ln w="57150">
                  <a:solidFill>
                    <a:srgbClr val="FF33CC"/>
                  </a:solidFill>
                </a:ln>
                <a:extLst>
                  <a:ext uri="{909E8E84-426E-40DD-AFC4-6F175D3DCCD1}">
                    <a14:hiddenFill xmlns:a14="http://schemas.microsoft.com/office/drawing/2010/main">
                      <a:solidFill>
                        <a:srgbClr val="FFFFFF"/>
                      </a:solidFill>
                    </a14:hiddenFill>
                  </a:ext>
                </a:extLst>
              </p:spPr>
            </p:pic>
          </p:grpSp>
          <p:sp>
            <p:nvSpPr>
              <p:cNvPr id="37" name="Rectangle 36">
                <a:extLst>
                  <a:ext uri="{FF2B5EF4-FFF2-40B4-BE49-F238E27FC236}">
                    <a16:creationId xmlns:a16="http://schemas.microsoft.com/office/drawing/2014/main" id="{B07CF8EA-3C11-411A-85C7-CE91D45F0BE8}"/>
                  </a:ext>
                </a:extLst>
              </p:cNvPr>
              <p:cNvSpPr/>
              <p:nvPr/>
            </p:nvSpPr>
            <p:spPr>
              <a:xfrm>
                <a:off x="2912084" y="2971800"/>
                <a:ext cx="1954334" cy="762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6" descr="See the source image">
              <a:extLst>
                <a:ext uri="{FF2B5EF4-FFF2-40B4-BE49-F238E27FC236}">
                  <a16:creationId xmlns:a16="http://schemas.microsoft.com/office/drawing/2014/main" id="{941A7BA4-EF7F-4E73-9BF3-2BB5BCD3E6A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500"/>
            <a:stretch/>
          </p:blipFill>
          <p:spPr bwMode="auto">
            <a:xfrm>
              <a:off x="5082528" y="1690686"/>
              <a:ext cx="2006783" cy="103789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41" name="Picture 40" descr="scan0012_004">
              <a:extLst>
                <a:ext uri="{FF2B5EF4-FFF2-40B4-BE49-F238E27FC236}">
                  <a16:creationId xmlns:a16="http://schemas.microsoft.com/office/drawing/2014/main" id="{44D85136-74CD-4B91-BC53-90AE93274F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971" t="47910" r="-2530" b="-996"/>
            <a:stretch>
              <a:fillRect/>
            </a:stretch>
          </p:blipFill>
          <p:spPr bwMode="auto">
            <a:xfrm>
              <a:off x="5103515" y="3186109"/>
              <a:ext cx="2006782" cy="1027044"/>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2" name="Picture 2" descr="See the source image">
              <a:extLst>
                <a:ext uri="{FF2B5EF4-FFF2-40B4-BE49-F238E27FC236}">
                  <a16:creationId xmlns:a16="http://schemas.microsoft.com/office/drawing/2014/main" id="{5F4FD380-DAB6-4E70-BA9C-EC91C352C8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2529" y="4960798"/>
              <a:ext cx="784872" cy="86782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43" name="Picture 2" descr="See the source image">
              <a:extLst>
                <a:ext uri="{FF2B5EF4-FFF2-40B4-BE49-F238E27FC236}">
                  <a16:creationId xmlns:a16="http://schemas.microsoft.com/office/drawing/2014/main" id="{CE762030-7934-435D-891A-6E76B5847D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4296" y="5004438"/>
              <a:ext cx="1053410" cy="80422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grpSp>
          <p:nvGrpSpPr>
            <p:cNvPr id="44" name="Group 24">
              <a:extLst>
                <a:ext uri="{FF2B5EF4-FFF2-40B4-BE49-F238E27FC236}">
                  <a16:creationId xmlns:a16="http://schemas.microsoft.com/office/drawing/2014/main" id="{CB6595C4-F59F-4E9A-9B39-273F599C9D66}"/>
                </a:ext>
              </a:extLst>
            </p:cNvPr>
            <p:cNvGrpSpPr>
              <a:grpSpLocks/>
            </p:cNvGrpSpPr>
            <p:nvPr/>
          </p:nvGrpSpPr>
          <p:grpSpPr bwMode="auto">
            <a:xfrm>
              <a:off x="7248024" y="152401"/>
              <a:ext cx="1819556" cy="6541964"/>
              <a:chOff x="3648" y="144"/>
              <a:chExt cx="1872" cy="4032"/>
            </a:xfrm>
          </p:grpSpPr>
          <p:pic>
            <p:nvPicPr>
              <p:cNvPr id="45" name="Picture 25" descr="NT Pics 008">
                <a:extLst>
                  <a:ext uri="{FF2B5EF4-FFF2-40B4-BE49-F238E27FC236}">
                    <a16:creationId xmlns:a16="http://schemas.microsoft.com/office/drawing/2014/main" id="{B9A55250-30B0-4CDC-9071-DE4B651DE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8" y="144"/>
                <a:ext cx="1872" cy="403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Line 26">
                <a:extLst>
                  <a:ext uri="{FF2B5EF4-FFF2-40B4-BE49-F238E27FC236}">
                    <a16:creationId xmlns:a16="http://schemas.microsoft.com/office/drawing/2014/main" id="{67F3FF14-1696-4324-BB98-1D7FA6FBCE50}"/>
                  </a:ext>
                </a:extLst>
              </p:cNvPr>
              <p:cNvSpPr>
                <a:spLocks noChangeShapeType="1"/>
              </p:cNvSpPr>
              <p:nvPr/>
            </p:nvSpPr>
            <p:spPr bwMode="auto">
              <a:xfrm>
                <a:off x="3648" y="144"/>
                <a:ext cx="0" cy="4032"/>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27">
                <a:extLst>
                  <a:ext uri="{FF2B5EF4-FFF2-40B4-BE49-F238E27FC236}">
                    <a16:creationId xmlns:a16="http://schemas.microsoft.com/office/drawing/2014/main" id="{484A0570-C929-4304-B08A-8A255331B38F}"/>
                  </a:ext>
                </a:extLst>
              </p:cNvPr>
              <p:cNvSpPr>
                <a:spLocks noChangeShapeType="1"/>
              </p:cNvSpPr>
              <p:nvPr/>
            </p:nvSpPr>
            <p:spPr bwMode="auto">
              <a:xfrm>
                <a:off x="3648" y="4176"/>
                <a:ext cx="1872"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8">
                <a:extLst>
                  <a:ext uri="{FF2B5EF4-FFF2-40B4-BE49-F238E27FC236}">
                    <a16:creationId xmlns:a16="http://schemas.microsoft.com/office/drawing/2014/main" id="{0F16A01D-6472-4948-A9AC-94A8A2B77D23}"/>
                  </a:ext>
                </a:extLst>
              </p:cNvPr>
              <p:cNvSpPr>
                <a:spLocks noChangeShapeType="1"/>
              </p:cNvSpPr>
              <p:nvPr/>
            </p:nvSpPr>
            <p:spPr bwMode="auto">
              <a:xfrm flipV="1">
                <a:off x="5520" y="144"/>
                <a:ext cx="0" cy="4032"/>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9">
                <a:extLst>
                  <a:ext uri="{FF2B5EF4-FFF2-40B4-BE49-F238E27FC236}">
                    <a16:creationId xmlns:a16="http://schemas.microsoft.com/office/drawing/2014/main" id="{92AB1184-76E4-4A68-95FC-4DF3FDBA6FA7}"/>
                  </a:ext>
                </a:extLst>
              </p:cNvPr>
              <p:cNvSpPr>
                <a:spLocks noChangeShapeType="1"/>
              </p:cNvSpPr>
              <p:nvPr/>
            </p:nvSpPr>
            <p:spPr bwMode="auto">
              <a:xfrm flipH="1">
                <a:off x="3648" y="144"/>
                <a:ext cx="1872"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2071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7589-C2EF-4B7C-8621-FD857535AE00}"/>
              </a:ext>
            </a:extLst>
          </p:cNvPr>
          <p:cNvSpPr>
            <a:spLocks noGrp="1"/>
          </p:cNvSpPr>
          <p:nvPr>
            <p:ph type="title"/>
          </p:nvPr>
        </p:nvSpPr>
        <p:spPr>
          <a:xfrm>
            <a:off x="0" y="0"/>
            <a:ext cx="5271072" cy="1143000"/>
          </a:xfrm>
        </p:spPr>
        <p:txBody>
          <a:bodyPr/>
          <a:lstStyle/>
          <a:p>
            <a:pPr algn="ctr"/>
            <a:r>
              <a:rPr lang="en-US" altLang="en-US" sz="3200" b="1" dirty="0">
                <a:solidFill>
                  <a:schemeClr val="tx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9 &amp; JEREMIAH’S</a:t>
            </a:r>
            <a:br>
              <a:rPr lang="en-US" altLang="en-US" sz="3200" b="1" dirty="0">
                <a:solidFill>
                  <a:schemeClr val="tx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altLang="en-US" sz="3200" b="1" dirty="0">
                <a:solidFill>
                  <a:schemeClr val="tx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70 WEEKS</a:t>
            </a:r>
            <a:endParaRPr lang="en-US" sz="3200" dirty="0">
              <a:solidFill>
                <a:schemeClr val="tx1">
                  <a:lumMod val="85000"/>
                </a:schemeClr>
              </a:solidFill>
            </a:endParaRPr>
          </a:p>
        </p:txBody>
      </p:sp>
      <p:sp>
        <p:nvSpPr>
          <p:cNvPr id="4" name="Content Placeholder 3">
            <a:extLst>
              <a:ext uri="{FF2B5EF4-FFF2-40B4-BE49-F238E27FC236}">
                <a16:creationId xmlns:a16="http://schemas.microsoft.com/office/drawing/2014/main" id="{D36D6EB6-50F7-4AB5-988F-F5A4591FAEDB}"/>
              </a:ext>
            </a:extLst>
          </p:cNvPr>
          <p:cNvSpPr>
            <a:spLocks noGrp="1"/>
          </p:cNvSpPr>
          <p:nvPr>
            <p:ph idx="1"/>
          </p:nvPr>
        </p:nvSpPr>
        <p:spPr>
          <a:xfrm>
            <a:off x="0" y="1112045"/>
            <a:ext cx="9144000" cy="838200"/>
          </a:xfrm>
        </p:spPr>
        <p:txBody>
          <a:bodyPr/>
          <a:lstStyle/>
          <a:p>
            <a:r>
              <a:rPr lang="en-US" alt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Jer. 25:1-14—</a:t>
            </a:r>
            <a:r>
              <a:rPr lang="en-US" alt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70 years</a:t>
            </a:r>
            <a:endParaRPr lang="en-US" alt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 9:24-27—</a:t>
            </a: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seventy sevens (490 years)</a:t>
            </a:r>
          </a:p>
        </p:txBody>
      </p:sp>
      <p:grpSp>
        <p:nvGrpSpPr>
          <p:cNvPr id="6" name="Group 5">
            <a:extLst>
              <a:ext uri="{FF2B5EF4-FFF2-40B4-BE49-F238E27FC236}">
                <a16:creationId xmlns:a16="http://schemas.microsoft.com/office/drawing/2014/main" id="{77FD3CCE-7BE9-40B5-BDE8-6B30B7427071}"/>
              </a:ext>
            </a:extLst>
          </p:cNvPr>
          <p:cNvGrpSpPr/>
          <p:nvPr/>
        </p:nvGrpSpPr>
        <p:grpSpPr>
          <a:xfrm>
            <a:off x="457200" y="19050"/>
            <a:ext cx="8686800" cy="7040823"/>
            <a:chOff x="457200" y="19050"/>
            <a:chExt cx="8686800" cy="7040823"/>
          </a:xfrm>
        </p:grpSpPr>
        <p:pic>
          <p:nvPicPr>
            <p:cNvPr id="3" name="Picture 2" descr="See the source image">
              <a:extLst>
                <a:ext uri="{FF2B5EF4-FFF2-40B4-BE49-F238E27FC236}">
                  <a16:creationId xmlns:a16="http://schemas.microsoft.com/office/drawing/2014/main" id="{A0431E3B-18ED-4198-BAB6-7BCA31E18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1" t="4568" b="57901"/>
            <a:stretch/>
          </p:blipFill>
          <p:spPr bwMode="auto">
            <a:xfrm>
              <a:off x="5245016" y="19050"/>
              <a:ext cx="3898984"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371618-F5FA-45A1-9641-1B4B18EB1B42}"/>
                </a:ext>
              </a:extLst>
            </p:cNvPr>
            <p:cNvSpPr txBox="1"/>
            <p:nvPr/>
          </p:nvSpPr>
          <p:spPr>
            <a:xfrm>
              <a:off x="457200" y="2043115"/>
              <a:ext cx="8686800" cy="5016758"/>
            </a:xfrm>
            <a:prstGeom prst="rect">
              <a:avLst/>
            </a:prstGeom>
            <a:noFill/>
          </p:spPr>
          <p:txBody>
            <a:bodyPr wrap="square" rtlCol="0">
              <a:spAutoFit/>
            </a:bodyPr>
            <a:lstStyle/>
            <a:p>
              <a:r>
                <a:rPr lang="en-US" sz="1800" dirty="0"/>
                <a:t>	</a:t>
              </a:r>
              <a:r>
                <a:rPr lang="en-US" sz="17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Seventy weeks</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have been decreed for your people and your holy city, to finish the transgression, to make an end of sin, to make atonement for iniquity, to bring in everlasting righteousness, to seal up vision and prophecy and to anoint the most holy place.</a:t>
              </a:r>
            </a:p>
            <a:p>
              <a:endPar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7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 you are to know and discern that from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issuing of a decree to restore and rebuild Jerusalem until Messiah the Prince</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there will be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seven weeks</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sixty-two weeks</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it will be built again, with plaza and moat, even </a:t>
              </a:r>
              <a:r>
                <a:rPr lang="en-US" sz="17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times of distress</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endPar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7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the sixty-two weeks</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Messiah will be cut off</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have nothing, and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people of the prince who is to come will destroy the city and the sanctuary</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its end will come with a flood; even </a:t>
              </a:r>
              <a:r>
                <a:rPr lang="en-US" sz="17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the end</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there will be </a:t>
              </a:r>
              <a:r>
                <a:rPr lang="en-US" sz="17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war; desolations</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are determined.</a:t>
              </a:r>
            </a:p>
            <a:p>
              <a:pPr algn="l" rtl="0"/>
              <a:endPar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7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make a firm covenant</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with the many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one week</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middle</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the week he will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a stop to sacrifice and grain offering</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on the wing of abominations will come one who makes desolate, even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until a complete destruction</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one that is decreed, </a:t>
              </a:r>
              <a:r>
                <a:rPr lang="en-US" sz="17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poured out on the one who makes desolate</a:t>
              </a: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endParaRPr lang="en-US" dirty="0"/>
            </a:p>
          </p:txBody>
        </p:sp>
      </p:grpSp>
    </p:spTree>
    <p:extLst>
      <p:ext uri="{BB962C8B-B14F-4D97-AF65-F5344CB8AC3E}">
        <p14:creationId xmlns:p14="http://schemas.microsoft.com/office/powerpoint/2010/main" val="1292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750"/>
                            </p:stCondLst>
                            <p:childTnLst>
                              <p:par>
                                <p:cTn id="9" presetID="5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
                                        </p:tgtEl>
                                        <p:attrNameLst>
                                          <p:attrName>ppt_x</p:attrName>
                                          <p:attrName>ppt_y</p:attrName>
                                        </p:attrNameLst>
                                      </p:cBhvr>
                                    </p:animMotion>
                                    <p:animEffect transition="in" filter="fade">
                                      <p:cBhvr>
                                        <p:cTn id="13" dur="1000"/>
                                        <p:tgtEl>
                                          <p:spTgt spid="6"/>
                                        </p:tgtEl>
                                      </p:cBhvr>
                                    </p:animEffect>
                                  </p:childTnLst>
                                </p:cTn>
                              </p:par>
                              <p:par>
                                <p:cTn id="14" presetID="52"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Scale>
                                      <p:cBhvr>
                                        <p:cTn id="16"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xEl>
                                              <p:pRg st="0" end="0"/>
                                            </p:txEl>
                                          </p:spTgt>
                                        </p:tgtEl>
                                        <p:attrNameLst>
                                          <p:attrName>ppt_x</p:attrName>
                                          <p:attrName>ppt_y</p:attrName>
                                        </p:attrNameLst>
                                      </p:cBhvr>
                                    </p:animMotion>
                                    <p:animEffect transition="in" filter="fade">
                                      <p:cBhvr>
                                        <p:cTn id="18" dur="1000"/>
                                        <p:tgtEl>
                                          <p:spTgt spid="4">
                                            <p:txEl>
                                              <p:pRg st="0" end="0"/>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Scale>
                                      <p:cBhvr>
                                        <p:cTn id="21"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1" end="1"/>
                                            </p:txEl>
                                          </p:spTgt>
                                        </p:tgtEl>
                                        <p:attrNameLst>
                                          <p:attrName>ppt_x</p:attrName>
                                          <p:attrName>ppt_y</p:attrName>
                                        </p:attrNameLst>
                                      </p:cBhvr>
                                    </p:animMotion>
                                    <p:animEffect transition="in" filter="fade">
                                      <p:cBhvr>
                                        <p:cTn id="2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0D20-22C1-4142-89DB-72BE36412AC9}"/>
              </a:ext>
            </a:extLst>
          </p:cNvPr>
          <p:cNvSpPr>
            <a:spLocks noGrp="1"/>
          </p:cNvSpPr>
          <p:nvPr>
            <p:ph type="title"/>
          </p:nvPr>
        </p:nvSpPr>
        <p:spPr>
          <a:xfrm>
            <a:off x="0" y="12895"/>
            <a:ext cx="7055380" cy="1400530"/>
          </a:xfrm>
        </p:spPr>
        <p:txBody>
          <a:bodyPr/>
          <a:lstStyle/>
          <a:p>
            <a:pPr algn="ctr"/>
            <a:r>
              <a:rPr lang="en-US"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(605-536)</a:t>
            </a:r>
          </a:p>
        </p:txBody>
      </p:sp>
      <p:sp>
        <p:nvSpPr>
          <p:cNvPr id="3" name="Content Placeholder 2">
            <a:extLst>
              <a:ext uri="{FF2B5EF4-FFF2-40B4-BE49-F238E27FC236}">
                <a16:creationId xmlns:a16="http://schemas.microsoft.com/office/drawing/2014/main" id="{B06F36FE-794A-4589-9D90-05E83326E97C}"/>
              </a:ext>
            </a:extLst>
          </p:cNvPr>
          <p:cNvSpPr>
            <a:spLocks noGrp="1"/>
          </p:cNvSpPr>
          <p:nvPr>
            <p:ph idx="1"/>
          </p:nvPr>
        </p:nvSpPr>
        <p:spPr>
          <a:xfrm>
            <a:off x="0" y="990600"/>
            <a:ext cx="9144000" cy="5854505"/>
          </a:xfrm>
        </p:spPr>
        <p:txBody>
          <a:bodyPr>
            <a:normAutofit/>
          </a:bodyPr>
          <a:lstStyle/>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Ezekiel</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was taken to Babylon in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597</a:t>
            </a:r>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BC, Daniel was already there</a:t>
            </a:r>
          </a:p>
          <a:p>
            <a:pPr marL="0" indent="0">
              <a:buNone/>
            </a:pPr>
            <a:endPar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was deported with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Hananiah, </a:t>
            </a:r>
            <a:r>
              <a:rPr lang="en-US" sz="2400"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Mishael</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&amp;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Azariah</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among others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605 BC</a:t>
            </a:r>
          </a:p>
          <a:p>
            <a:pPr marL="0" indent="0">
              <a:buNone/>
            </a:pPr>
            <a:r>
              <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would minister into the 3</a:t>
            </a:r>
            <a:r>
              <a:rPr lang="en-US" sz="24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rd</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year of the reign of Cyrus, king of Persia (Elam)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536 BC</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10:1</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endPar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Daniel’s prophecies assert YHVH’s sovereignty over history and the kingdoms of the world</a:t>
            </a:r>
          </a:p>
          <a:p>
            <a:endParaRPr lang="en-US" sz="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the kingdoms of the world opposing YHVH will come to an end, and be replaced by the kingdom of God which will never pass away (</a:t>
            </a:r>
            <a:r>
              <a:rPr lang="en-US"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2:44; 7:27</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See the source image">
            <a:extLst>
              <a:ext uri="{FF2B5EF4-FFF2-40B4-BE49-F238E27FC236}">
                <a16:creationId xmlns:a16="http://schemas.microsoft.com/office/drawing/2014/main" id="{44A279A7-80A1-4CF6-80E0-0FDFCD082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2895"/>
            <a:ext cx="1447800" cy="1691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aul A. Wright\Pictures\2022-03-30 Daniel\Daniel 001.jpg">
            <a:extLst>
              <a:ext uri="{FF2B5EF4-FFF2-40B4-BE49-F238E27FC236}">
                <a16:creationId xmlns:a16="http://schemas.microsoft.com/office/drawing/2014/main" id="{A17E0C0C-033B-4484-B29B-0608399A68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354931"/>
            <a:ext cx="2362200" cy="207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55"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8" end="8"/>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10" end="10"/>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strVal val="#ppt_w*0.70"/>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76A6220-C7F7-4252-B793-48985E655457}"/>
              </a:ext>
            </a:extLst>
          </p:cNvPr>
          <p:cNvSpPr>
            <a:spLocks noGrp="1" noChangeArrowheads="1"/>
          </p:cNvSpPr>
          <p:nvPr>
            <p:ph type="title"/>
          </p:nvPr>
        </p:nvSpPr>
        <p:spPr>
          <a:xfrm>
            <a:off x="0" y="35124"/>
            <a:ext cx="5245016" cy="1143000"/>
          </a:xfrm>
        </p:spPr>
        <p:txBody>
          <a:bodyPr/>
          <a:lstStyle/>
          <a:p>
            <a:pPr algn="ctr" eaLnBrk="1" hangingPunct="1">
              <a:defRPr/>
            </a:pPr>
            <a:r>
              <a:rPr lang="en-US" altLang="en-US" sz="3200" b="1" dirty="0">
                <a:solidFill>
                  <a:schemeClr val="hlin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9 &amp; JEREMIAH’S</a:t>
            </a:r>
            <a:br>
              <a:rPr lang="en-US" altLang="en-US" sz="3200" b="1" dirty="0">
                <a:solidFill>
                  <a:schemeClr val="hlin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altLang="en-US" sz="3200" b="1" dirty="0">
                <a:solidFill>
                  <a:schemeClr val="hlin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70 WEEKS</a:t>
            </a:r>
          </a:p>
        </p:txBody>
      </p:sp>
      <p:sp>
        <p:nvSpPr>
          <p:cNvPr id="78851" name="Rectangle 3">
            <a:extLst>
              <a:ext uri="{FF2B5EF4-FFF2-40B4-BE49-F238E27FC236}">
                <a16:creationId xmlns:a16="http://schemas.microsoft.com/office/drawing/2014/main" id="{74DAD203-4736-41EE-96D0-04C449693D59}"/>
              </a:ext>
            </a:extLst>
          </p:cNvPr>
          <p:cNvSpPr>
            <a:spLocks noGrp="1" noChangeArrowheads="1"/>
          </p:cNvSpPr>
          <p:nvPr>
            <p:ph type="body" idx="1"/>
          </p:nvPr>
        </p:nvSpPr>
        <p:spPr>
          <a:xfrm>
            <a:off x="19050" y="1198281"/>
            <a:ext cx="9124950" cy="5715000"/>
          </a:xfrm>
        </p:spPr>
        <p:txBody>
          <a:bodyPr>
            <a:normAutofit/>
          </a:bodyPr>
          <a:lstStyle/>
          <a:p>
            <a:pPr marL="609600" indent="-609600" eaLnBrk="1" hangingPunct="1">
              <a:lnSpc>
                <a:spcPct val="90000"/>
              </a:lnSpc>
              <a:defRPr/>
            </a:pPr>
            <a:endParaRPr lang="en-US" altLang="en-US" sz="3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609600" indent="-609600" eaLnBrk="1" hangingPunct="1">
              <a:lnSpc>
                <a:spcPct val="90000"/>
              </a:lnSpc>
              <a:defRPr/>
            </a:pPr>
            <a:r>
              <a:rPr lang="en-US" altLang="en-US"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 9:24-27</a:t>
            </a:r>
            <a:r>
              <a:rPr lang="en-US" alt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altLang="en-US" sz="24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Jeremiah’s 70 years</a:t>
            </a:r>
            <a:r>
              <a:rPr lang="en-US" alt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 70 sets of </a:t>
            </a:r>
          </a:p>
          <a:p>
            <a:pPr marL="609600" indent="-609600" eaLnBrk="1" hangingPunct="1">
              <a:lnSpc>
                <a:spcPct val="90000"/>
              </a:lnSpc>
              <a:buFontTx/>
              <a:buNone/>
              <a:defRPr/>
            </a:pPr>
            <a:r>
              <a:rPr lang="en-US" alt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sevens</a:t>
            </a:r>
            <a:r>
              <a:rPr lang="en-US" alt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(some say 490 years) </a:t>
            </a:r>
            <a:r>
              <a:rPr lang="en-US" alt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added on to them </a:t>
            </a:r>
          </a:p>
          <a:p>
            <a:pPr marL="609600" indent="-609600" eaLnBrk="1" hangingPunct="1">
              <a:lnSpc>
                <a:spcPct val="90000"/>
              </a:lnSpc>
              <a:buFontTx/>
              <a:buNone/>
              <a:defRPr/>
            </a:pPr>
            <a:r>
              <a:rPr lang="en-US" alt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beginning with the return of the exiles or with the decree to restore and rebuild Jerusalem</a:t>
            </a:r>
          </a:p>
          <a:p>
            <a:pPr marL="609600" indent="-609600" eaLnBrk="1" hangingPunct="1">
              <a:lnSpc>
                <a:spcPct val="90000"/>
              </a:lnSpc>
              <a:buFontTx/>
              <a:buNone/>
              <a:defRPr/>
            </a:pPr>
            <a:endParaRPr lang="en-US" alt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609600" indent="-609600" eaLnBrk="1" hangingPunct="1">
              <a:lnSpc>
                <a:spcPct val="90000"/>
              </a:lnSpc>
              <a:buFontTx/>
              <a:buNone/>
              <a:defRPr/>
            </a:pPr>
            <a:endParaRPr lang="en-US" altLang="en-US"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609600" indent="-609600" eaLnBrk="1" hangingPunct="1">
              <a:lnSpc>
                <a:spcPct val="90000"/>
              </a:lnSpc>
              <a:buFontTx/>
              <a:buNone/>
              <a:defRPr/>
            </a:pPr>
            <a:endParaRPr lang="en-US" alt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609600" indent="-609600" eaLnBrk="1" hangingPunct="1">
              <a:lnSpc>
                <a:spcPct val="90000"/>
              </a:lnSpc>
              <a:buFontTx/>
              <a:buNone/>
              <a:defRPr/>
            </a:pPr>
            <a:endParaRPr lang="en-US" alt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609600" indent="-609600" eaLnBrk="1" hangingPunct="1">
              <a:lnSpc>
                <a:spcPct val="90000"/>
              </a:lnSpc>
              <a:buFontTx/>
              <a:buNone/>
              <a:defRPr/>
            </a:pPr>
            <a:endParaRPr lang="en-US" alt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990600" lvl="1" indent="-533400" eaLnBrk="1" hangingPunct="1">
              <a:lnSpc>
                <a:spcPct val="90000"/>
              </a:lnSpc>
              <a:buFont typeface="Tahoma" charset="0"/>
              <a:buChar char="–"/>
              <a:defRPr/>
            </a:pPr>
            <a:endParaRPr lang="en-US" altLang="en-US" sz="3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609600" indent="-609600" eaLnBrk="1" hangingPunct="1">
              <a:lnSpc>
                <a:spcPct val="90000"/>
              </a:lnSpc>
              <a:defRPr/>
            </a:pPr>
            <a:endParaRPr lang="en-US" alt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CE22D6A9-0E65-4116-9E9A-45A9173CFF62}"/>
              </a:ext>
            </a:extLst>
          </p:cNvPr>
          <p:cNvGrpSpPr/>
          <p:nvPr/>
        </p:nvGrpSpPr>
        <p:grpSpPr>
          <a:xfrm>
            <a:off x="1905000" y="14967"/>
            <a:ext cx="7239000" cy="5649514"/>
            <a:chOff x="1905000" y="14967"/>
            <a:chExt cx="7239000" cy="5649514"/>
          </a:xfrm>
        </p:grpSpPr>
        <p:pic>
          <p:nvPicPr>
            <p:cNvPr id="94210" name="Picture 2" descr="See the source image">
              <a:extLst>
                <a:ext uri="{FF2B5EF4-FFF2-40B4-BE49-F238E27FC236}">
                  <a16:creationId xmlns:a16="http://schemas.microsoft.com/office/drawing/2014/main" id="{3402BCB3-F15D-42E7-BF62-95560C6259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1" t="4568" b="57901"/>
            <a:stretch/>
          </p:blipFill>
          <p:spPr bwMode="auto">
            <a:xfrm>
              <a:off x="5245016" y="14967"/>
              <a:ext cx="3898984"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0A8F384C-E71A-44A4-96D1-F6EE370B7F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5" t="44383" r="3981"/>
            <a:stretch/>
          </p:blipFill>
          <p:spPr bwMode="auto">
            <a:xfrm>
              <a:off x="1905000" y="3509962"/>
              <a:ext cx="4653377" cy="215451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750" fill="hold"/>
                                        <p:tgtEl>
                                          <p:spTgt spid="78850"/>
                                        </p:tgtEl>
                                        <p:attrNameLst>
                                          <p:attrName>ppt_x</p:attrName>
                                        </p:attrNameLst>
                                      </p:cBhvr>
                                      <p:tavLst>
                                        <p:tav tm="0">
                                          <p:val>
                                            <p:strVal val="0-#ppt_w/2"/>
                                          </p:val>
                                        </p:tav>
                                        <p:tav tm="100000">
                                          <p:val>
                                            <p:strVal val="#ppt_x"/>
                                          </p:val>
                                        </p:tav>
                                      </p:tavLst>
                                    </p:anim>
                                    <p:anim calcmode="lin" valueType="num">
                                      <p:cBhvr additive="base">
                                        <p:cTn id="8" dur="750" fill="hold"/>
                                        <p:tgtEl>
                                          <p:spTgt spid="7885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1250"/>
                                        <p:tgtEl>
                                          <p:spTgt spid="2"/>
                                        </p:tgtEl>
                                      </p:cBhvr>
                                    </p:animEffect>
                                  </p:childTnLst>
                                </p:cTn>
                              </p:par>
                              <p:par>
                                <p:cTn id="13" presetID="20" presetClass="entr" presetSubtype="0" fill="hold" nodeType="withEffect">
                                  <p:stCondLst>
                                    <p:cond delay="0"/>
                                  </p:stCondLst>
                                  <p:childTnLst>
                                    <p:set>
                                      <p:cBhvr>
                                        <p:cTn id="14" dur="1" fill="hold">
                                          <p:stCondLst>
                                            <p:cond delay="0"/>
                                          </p:stCondLst>
                                        </p:cTn>
                                        <p:tgtEl>
                                          <p:spTgt spid="78851">
                                            <p:txEl>
                                              <p:pRg st="1" end="1"/>
                                            </p:txEl>
                                          </p:spTgt>
                                        </p:tgtEl>
                                        <p:attrNameLst>
                                          <p:attrName>style.visibility</p:attrName>
                                        </p:attrNameLst>
                                      </p:cBhvr>
                                      <p:to>
                                        <p:strVal val="visible"/>
                                      </p:to>
                                    </p:set>
                                    <p:animEffect transition="in" filter="wedge">
                                      <p:cBhvr>
                                        <p:cTn id="15" dur="1250"/>
                                        <p:tgtEl>
                                          <p:spTgt spid="78851">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78851">
                                            <p:txEl>
                                              <p:pRg st="2" end="2"/>
                                            </p:txEl>
                                          </p:spTgt>
                                        </p:tgtEl>
                                        <p:attrNameLst>
                                          <p:attrName>style.visibility</p:attrName>
                                        </p:attrNameLst>
                                      </p:cBhvr>
                                      <p:to>
                                        <p:strVal val="visible"/>
                                      </p:to>
                                    </p:set>
                                    <p:animEffect transition="in" filter="wedge">
                                      <p:cBhvr>
                                        <p:cTn id="18" dur="1250"/>
                                        <p:tgtEl>
                                          <p:spTgt spid="78851">
                                            <p:txEl>
                                              <p:pRg st="2" end="2"/>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78851">
                                            <p:txEl>
                                              <p:pRg st="3" end="3"/>
                                            </p:txEl>
                                          </p:spTgt>
                                        </p:tgtEl>
                                        <p:attrNameLst>
                                          <p:attrName>style.visibility</p:attrName>
                                        </p:attrNameLst>
                                      </p:cBhvr>
                                      <p:to>
                                        <p:strVal val="visible"/>
                                      </p:to>
                                    </p:set>
                                    <p:animEffect transition="in" filter="wedge">
                                      <p:cBhvr>
                                        <p:cTn id="21" dur="125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0A1B9D8-715A-4E5B-BA51-C363470D3947}"/>
              </a:ext>
            </a:extLst>
          </p:cNvPr>
          <p:cNvSpPr>
            <a:spLocks noGrp="1" noChangeArrowheads="1"/>
          </p:cNvSpPr>
          <p:nvPr>
            <p:ph type="title"/>
          </p:nvPr>
        </p:nvSpPr>
        <p:spPr>
          <a:xfrm>
            <a:off x="114300" y="331164"/>
            <a:ext cx="5562600" cy="1219200"/>
          </a:xfrm>
        </p:spPr>
        <p:txBody>
          <a:bodyPr/>
          <a:lstStyle/>
          <a:p>
            <a:pPr algn="ctr" eaLnBrk="1" hangingPunct="1">
              <a:defRPr/>
            </a:pPr>
            <a:r>
              <a:rPr lang="en-US" altLang="en-US" sz="3600" b="1" dirty="0">
                <a:latin typeface="Tahoma" panose="020B0604030504040204" pitchFamily="34" charset="0"/>
                <a:ea typeface="Tahoma" panose="020B0604030504040204" pitchFamily="34" charset="0"/>
                <a:cs typeface="Tahoma" panose="020B0604030504040204" pitchFamily="34" charset="0"/>
              </a:rPr>
              <a:t>POSSIBLE BEGINNING </a:t>
            </a:r>
            <a:br>
              <a:rPr lang="en-US" altLang="en-US" sz="3600" b="1" dirty="0">
                <a:latin typeface="Tahoma" panose="020B0604030504040204" pitchFamily="34" charset="0"/>
                <a:ea typeface="Tahoma" panose="020B0604030504040204" pitchFamily="34" charset="0"/>
                <a:cs typeface="Tahoma" panose="020B0604030504040204" pitchFamily="34" charset="0"/>
              </a:rPr>
            </a:br>
            <a:r>
              <a:rPr lang="en-US" altLang="en-US" sz="3600" b="1" dirty="0">
                <a:latin typeface="Tahoma" panose="020B0604030504040204" pitchFamily="34" charset="0"/>
                <a:ea typeface="Tahoma" panose="020B0604030504040204" pitchFamily="34" charset="0"/>
                <a:cs typeface="Tahoma" panose="020B0604030504040204" pitchFamily="34" charset="0"/>
              </a:rPr>
              <a:t>DATES</a:t>
            </a:r>
          </a:p>
        </p:txBody>
      </p:sp>
      <p:sp>
        <p:nvSpPr>
          <p:cNvPr id="15363" name="Rectangle 3">
            <a:extLst>
              <a:ext uri="{FF2B5EF4-FFF2-40B4-BE49-F238E27FC236}">
                <a16:creationId xmlns:a16="http://schemas.microsoft.com/office/drawing/2014/main" id="{3050558F-CF6F-465D-9C3E-2CBA5BBF4B5F}"/>
              </a:ext>
            </a:extLst>
          </p:cNvPr>
          <p:cNvSpPr>
            <a:spLocks noGrp="1" noChangeArrowheads="1"/>
          </p:cNvSpPr>
          <p:nvPr>
            <p:ph type="body" idx="1"/>
          </p:nvPr>
        </p:nvSpPr>
        <p:spPr>
          <a:xfrm>
            <a:off x="0" y="1881529"/>
            <a:ext cx="9144000" cy="5319712"/>
          </a:xfrm>
        </p:spPr>
        <p:txBody>
          <a:bodyPr>
            <a:normAutofit fontScale="92500"/>
          </a:bodyPr>
          <a:lstStyle/>
          <a:p>
            <a:pPr eaLnBrk="1" hangingPunct="1">
              <a:defRPr/>
            </a:pPr>
            <a:r>
              <a:rPr lang="en-US" sz="2800" b="1" dirty="0">
                <a:solidFill>
                  <a:srgbClr val="FFC000"/>
                </a:solidFill>
                <a:effectLst>
                  <a:outerShdw blurRad="38100" dist="38100" dir="2700000" algn="tl">
                    <a:srgbClr val="000000">
                      <a:alpha val="43137"/>
                    </a:srgbClr>
                  </a:outerShdw>
                </a:effectLst>
              </a:rPr>
              <a:t>538/39 BC</a:t>
            </a:r>
            <a:r>
              <a:rPr lang="en-US" sz="2800" b="1" dirty="0">
                <a:effectLst>
                  <a:outerShdw blurRad="38100" dist="38100" dir="2700000" algn="tl">
                    <a:srgbClr val="000000">
                      <a:alpha val="43137"/>
                    </a:srgbClr>
                  </a:outerShdw>
                </a:effectLst>
              </a:rPr>
              <a:t>—the decree of Cyrus (</a:t>
            </a:r>
            <a:r>
              <a:rPr lang="en-US" sz="2800" b="1" dirty="0">
                <a:solidFill>
                  <a:srgbClr val="FFFF00"/>
                </a:solidFill>
                <a:effectLst>
                  <a:outerShdw blurRad="38100" dist="38100" dir="2700000" algn="tl">
                    <a:srgbClr val="000000">
                      <a:alpha val="43137"/>
                    </a:srgbClr>
                  </a:outerShdw>
                </a:effectLst>
              </a:rPr>
              <a:t>2 </a:t>
            </a:r>
            <a:r>
              <a:rPr lang="en-US" sz="2800" b="1" dirty="0" err="1">
                <a:solidFill>
                  <a:srgbClr val="FFFF00"/>
                </a:solidFill>
                <a:effectLst>
                  <a:outerShdw blurRad="38100" dist="38100" dir="2700000" algn="tl">
                    <a:srgbClr val="000000">
                      <a:alpha val="43137"/>
                    </a:srgbClr>
                  </a:outerShdw>
                </a:effectLst>
              </a:rPr>
              <a:t>Chrn</a:t>
            </a:r>
            <a:r>
              <a:rPr lang="en-US" sz="2800" b="1" dirty="0">
                <a:solidFill>
                  <a:srgbClr val="FFFF00"/>
                </a:solidFill>
                <a:effectLst>
                  <a:outerShdw blurRad="38100" dist="38100" dir="2700000" algn="tl">
                    <a:srgbClr val="000000">
                      <a:alpha val="43137"/>
                    </a:srgbClr>
                  </a:outerShdw>
                </a:effectLst>
              </a:rPr>
              <a:t>. 26:23; Ezra 1:2-4</a:t>
            </a:r>
            <a:r>
              <a:rPr lang="en-US" sz="2800" b="1" dirty="0">
                <a:effectLst>
                  <a:outerShdw blurRad="38100" dist="38100" dir="2700000" algn="tl">
                    <a:srgbClr val="000000">
                      <a:alpha val="43137"/>
                    </a:srgbClr>
                  </a:outerShdw>
                </a:effectLst>
              </a:rPr>
              <a:t>; but 538-490 = 48 BC—</a:t>
            </a:r>
            <a:r>
              <a:rPr lang="en-US" sz="2800" b="1" dirty="0">
                <a:solidFill>
                  <a:srgbClr val="FFC000"/>
                </a:solidFill>
                <a:effectLst>
                  <a:outerShdw blurRad="38100" dist="38100" dir="2700000" algn="tl">
                    <a:srgbClr val="000000">
                      <a:alpha val="43137"/>
                    </a:srgbClr>
                  </a:outerShdw>
                </a:effectLst>
              </a:rPr>
              <a:t>see picture above</a:t>
            </a:r>
            <a:r>
              <a:rPr lang="en-US" sz="2800" b="1" dirty="0">
                <a:effectLst>
                  <a:outerShdw blurRad="38100" dist="38100" dir="2700000" algn="tl">
                    <a:srgbClr val="000000">
                      <a:alpha val="43137"/>
                    </a:srgbClr>
                  </a:outerShdw>
                </a:effectLst>
              </a:rPr>
              <a:t>)</a:t>
            </a:r>
          </a:p>
          <a:p>
            <a:pPr eaLnBrk="1" hangingPunct="1">
              <a:defRPr/>
            </a:pPr>
            <a:endParaRPr lang="en-US" sz="800" b="1" dirty="0">
              <a:effectLst>
                <a:outerShdw blurRad="38100" dist="38100" dir="2700000" algn="tl">
                  <a:srgbClr val="000000">
                    <a:alpha val="43137"/>
                  </a:srgbClr>
                </a:outerShdw>
              </a:effectLst>
            </a:endParaRPr>
          </a:p>
          <a:p>
            <a:pPr>
              <a:defRPr/>
            </a:pPr>
            <a:r>
              <a:rPr lang="en-US" sz="2800" b="1" dirty="0">
                <a:solidFill>
                  <a:srgbClr val="FFC000"/>
                </a:solidFill>
                <a:effectLst>
                  <a:outerShdw blurRad="38100" dist="38100" dir="2700000" algn="tl">
                    <a:srgbClr val="000000">
                      <a:alpha val="43137"/>
                    </a:srgbClr>
                  </a:outerShdw>
                </a:effectLst>
              </a:rPr>
              <a:t>458 BC</a:t>
            </a:r>
            <a:r>
              <a:rPr lang="en-US" sz="2800" b="1" dirty="0">
                <a:effectLst>
                  <a:outerShdw blurRad="38100" dist="38100" dir="2700000" algn="tl">
                    <a:srgbClr val="000000">
                      <a:alpha val="43137"/>
                    </a:srgbClr>
                  </a:outerShdw>
                </a:effectLst>
              </a:rPr>
              <a:t>—the decree of Artaxerxes (</a:t>
            </a:r>
            <a:r>
              <a:rPr lang="en-US" sz="2800" b="1" dirty="0">
                <a:solidFill>
                  <a:srgbClr val="FFFF00"/>
                </a:solidFill>
                <a:effectLst>
                  <a:outerShdw blurRad="38100" dist="38100" dir="2700000" algn="tl">
                    <a:srgbClr val="000000">
                      <a:alpha val="43137"/>
                    </a:srgbClr>
                  </a:outerShdw>
                </a:effectLst>
              </a:rPr>
              <a:t>Ezra 7:12-26</a:t>
            </a:r>
            <a:r>
              <a:rPr lang="en-US" sz="2800" b="1" dirty="0">
                <a:effectLst>
                  <a:outerShdw blurRad="38100" dist="38100" dir="2700000" algn="tl">
                    <a:srgbClr val="000000">
                      <a:alpha val="43137"/>
                    </a:srgbClr>
                  </a:outerShdw>
                </a:effectLst>
              </a:rPr>
              <a:t>; 458-490 = AD 33 remember, no year 0)</a:t>
            </a:r>
          </a:p>
          <a:p>
            <a:pPr>
              <a:defRPr/>
            </a:pPr>
            <a:endParaRPr lang="en-US" sz="800" b="1" dirty="0">
              <a:effectLst>
                <a:outerShdw blurRad="38100" dist="38100" dir="2700000" algn="tl">
                  <a:srgbClr val="000000">
                    <a:alpha val="43137"/>
                  </a:srgbClr>
                </a:outerShdw>
              </a:effectLst>
            </a:endParaRPr>
          </a:p>
          <a:p>
            <a:pPr>
              <a:defRPr/>
            </a:pPr>
            <a:r>
              <a:rPr lang="en-US" sz="2800" b="1" dirty="0">
                <a:solidFill>
                  <a:srgbClr val="FFC000"/>
                </a:solidFill>
                <a:effectLst>
                  <a:outerShdw blurRad="38100" dist="38100" dir="2700000" algn="tl">
                    <a:srgbClr val="000000">
                      <a:alpha val="43137"/>
                    </a:srgbClr>
                  </a:outerShdw>
                </a:effectLst>
              </a:rPr>
              <a:t>445 BC</a:t>
            </a:r>
            <a:r>
              <a:rPr lang="en-US" sz="2800" b="1" dirty="0">
                <a:effectLst>
                  <a:outerShdw blurRad="38100" dist="38100" dir="2700000" algn="tl">
                    <a:srgbClr val="000000">
                      <a:alpha val="43137"/>
                    </a:srgbClr>
                  </a:outerShdw>
                </a:effectLst>
              </a:rPr>
              <a:t>—the permission by Artaxerxes given to Nehemiah to rebuild the wall of Jerusalem and a house for himself (</a:t>
            </a:r>
            <a:r>
              <a:rPr lang="en-US" sz="2800" b="1" dirty="0">
                <a:solidFill>
                  <a:srgbClr val="FFFF00"/>
                </a:solidFill>
                <a:effectLst>
                  <a:outerShdw blurRad="38100" dist="38100" dir="2700000" algn="tl">
                    <a:srgbClr val="000000">
                      <a:alpha val="43137"/>
                    </a:srgbClr>
                  </a:outerShdw>
                </a:effectLst>
              </a:rPr>
              <a:t>Neh. 2:5-8; cf. 2:1</a:t>
            </a:r>
            <a:r>
              <a:rPr lang="en-US" sz="2800" b="1" dirty="0">
                <a:solidFill>
                  <a:srgbClr val="FFC000"/>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for the date, 13 years after </a:t>
            </a:r>
            <a:r>
              <a:rPr lang="en-US" sz="2800" b="1" dirty="0">
                <a:solidFill>
                  <a:srgbClr val="FFFF00"/>
                </a:solidFill>
                <a:effectLst>
                  <a:outerShdw blurRad="38100" dist="38100" dir="2700000" algn="tl">
                    <a:srgbClr val="000000">
                      <a:alpha val="43137"/>
                    </a:srgbClr>
                  </a:outerShdw>
                </a:effectLst>
              </a:rPr>
              <a:t>Ezra 7:7</a:t>
            </a:r>
            <a:r>
              <a:rPr lang="en-US" sz="2800" b="1" dirty="0">
                <a:effectLst>
                  <a:outerShdw blurRad="38100" dist="38100" dir="2700000" algn="tl">
                    <a:srgbClr val="000000">
                      <a:alpha val="43137"/>
                    </a:srgbClr>
                  </a:outerShdw>
                </a:effectLst>
              </a:rPr>
              <a:t>; but 445-490 = AD 46; some argue that the days of a year in Jewish time = 360 [12 x 30] giving a date somewhere around AD 32, 33)</a:t>
            </a:r>
          </a:p>
          <a:p>
            <a:pPr eaLnBrk="1" hangingPunct="1">
              <a:defRPr/>
            </a:pPr>
            <a:endParaRPr lang="en-US" altLang="en-US" b="1" dirty="0"/>
          </a:p>
        </p:txBody>
      </p:sp>
      <p:pic>
        <p:nvPicPr>
          <p:cNvPr id="1026" name="Picture 2" descr="See the source image">
            <a:extLst>
              <a:ext uri="{FF2B5EF4-FFF2-40B4-BE49-F238E27FC236}">
                <a16:creationId xmlns:a16="http://schemas.microsoft.com/office/drawing/2014/main" id="{5297457B-323C-4F1B-8CAC-9348124D8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3352800" cy="1881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1250"/>
                                        <p:tgtEl>
                                          <p:spTgt spid="15362"/>
                                        </p:tgtEl>
                                      </p:cBhvr>
                                    </p:animEffect>
                                  </p:childTnLst>
                                </p:cTn>
                              </p:par>
                            </p:childTnLst>
                          </p:cTn>
                        </p:par>
                        <p:par>
                          <p:cTn id="8" fill="hold">
                            <p:stCondLst>
                              <p:cond delay="1250"/>
                            </p:stCondLst>
                            <p:childTnLst>
                              <p:par>
                                <p:cTn id="9" presetID="31" presetClass="entr" presetSubtype="0" fill="hold"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p:cTn id="11" dur="10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536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15363">
                                            <p:txEl>
                                              <p:pRg st="0" end="0"/>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p:cTn id="17" dur="10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1536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15363">
                                            <p:txEl>
                                              <p:pRg st="2" end="2"/>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p:cTn id="23" dur="10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536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536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5363">
                                            <p:txEl>
                                              <p:pRg st="4" end="4"/>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1000" fill="hold"/>
                                        <p:tgtEl>
                                          <p:spTgt spid="1026"/>
                                        </p:tgtEl>
                                        <p:attrNameLst>
                                          <p:attrName>ppt_w</p:attrName>
                                        </p:attrNameLst>
                                      </p:cBhvr>
                                      <p:tavLst>
                                        <p:tav tm="0">
                                          <p:val>
                                            <p:fltVal val="0"/>
                                          </p:val>
                                        </p:tav>
                                        <p:tav tm="100000">
                                          <p:val>
                                            <p:strVal val="#ppt_w"/>
                                          </p:val>
                                        </p:tav>
                                      </p:tavLst>
                                    </p:anim>
                                    <p:anim calcmode="lin" valueType="num">
                                      <p:cBhvr>
                                        <p:cTn id="30" dur="1000" fill="hold"/>
                                        <p:tgtEl>
                                          <p:spTgt spid="1026"/>
                                        </p:tgtEl>
                                        <p:attrNameLst>
                                          <p:attrName>ppt_h</p:attrName>
                                        </p:attrNameLst>
                                      </p:cBhvr>
                                      <p:tavLst>
                                        <p:tav tm="0">
                                          <p:val>
                                            <p:fltVal val="0"/>
                                          </p:val>
                                        </p:tav>
                                        <p:tav tm="100000">
                                          <p:val>
                                            <p:strVal val="#ppt_h"/>
                                          </p:val>
                                        </p:tav>
                                      </p:tavLst>
                                    </p:anim>
                                    <p:anim calcmode="lin" valueType="num">
                                      <p:cBhvr>
                                        <p:cTn id="31" dur="1000" fill="hold"/>
                                        <p:tgtEl>
                                          <p:spTgt spid="1026"/>
                                        </p:tgtEl>
                                        <p:attrNameLst>
                                          <p:attrName>style.rotation</p:attrName>
                                        </p:attrNameLst>
                                      </p:cBhvr>
                                      <p:tavLst>
                                        <p:tav tm="0">
                                          <p:val>
                                            <p:fltVal val="90"/>
                                          </p:val>
                                        </p:tav>
                                        <p:tav tm="100000">
                                          <p:val>
                                            <p:fltVal val="0"/>
                                          </p:val>
                                        </p:tav>
                                      </p:tavLst>
                                    </p:anim>
                                    <p:animEffect transition="in" filter="fade">
                                      <p:cBhvr>
                                        <p:cTn id="3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4207F-7A30-4991-9E97-08FE7B930D44}"/>
              </a:ext>
            </a:extLst>
          </p:cNvPr>
          <p:cNvSpPr txBox="1"/>
          <p:nvPr/>
        </p:nvSpPr>
        <p:spPr>
          <a:xfrm>
            <a:off x="2247900" y="-104774"/>
            <a:ext cx="4648200" cy="830263"/>
          </a:xfrm>
          <a:prstGeom prst="rect">
            <a:avLst/>
          </a:prstGeom>
          <a:noFill/>
        </p:spPr>
        <p:txBody>
          <a:bodyPr>
            <a:spAutoFit/>
          </a:bodyPr>
          <a:lstStyle/>
          <a:p>
            <a:pPr algn="ctr">
              <a:defRPr/>
            </a:pPr>
            <a:r>
              <a:rPr lang="en-US" sz="2800" b="1" dirty="0">
                <a:effectLst>
                  <a:outerShdw blurRad="38100" dist="38100" dir="2700000" algn="tl">
                    <a:srgbClr val="000000">
                      <a:alpha val="43137"/>
                    </a:srgbClr>
                  </a:outerShdw>
                </a:effectLst>
              </a:rPr>
              <a:t>70 WEEKS ARE DECREED</a:t>
            </a:r>
          </a:p>
          <a:p>
            <a:pPr algn="ctr">
              <a:defRPr/>
            </a:pPr>
            <a:r>
              <a:rPr lang="en-US" sz="2000" b="1" u="sng" dirty="0">
                <a:effectLst>
                  <a:outerShdw blurRad="38100" dist="38100" dir="2700000" algn="tl">
                    <a:srgbClr val="000000">
                      <a:alpha val="43137"/>
                    </a:srgbClr>
                  </a:outerShdw>
                </a:effectLst>
              </a:rPr>
              <a:t>Daniel 9:25-27</a:t>
            </a:r>
          </a:p>
        </p:txBody>
      </p:sp>
      <p:sp>
        <p:nvSpPr>
          <p:cNvPr id="5" name="TextBox 4">
            <a:extLst>
              <a:ext uri="{FF2B5EF4-FFF2-40B4-BE49-F238E27FC236}">
                <a16:creationId xmlns:a16="http://schemas.microsoft.com/office/drawing/2014/main" id="{B78FAC67-12FA-4656-B3ED-BCFE369EA1B5}"/>
              </a:ext>
            </a:extLst>
          </p:cNvPr>
          <p:cNvSpPr txBox="1"/>
          <p:nvPr/>
        </p:nvSpPr>
        <p:spPr>
          <a:xfrm>
            <a:off x="325438" y="1222375"/>
            <a:ext cx="1206500" cy="2030413"/>
          </a:xfrm>
          <a:prstGeom prst="rect">
            <a:avLst/>
          </a:prstGeom>
          <a:noFill/>
        </p:spPr>
        <p:txBody>
          <a:bodyPr>
            <a:spAutoFit/>
          </a:bodyPr>
          <a:lstStyle/>
          <a:p>
            <a:pPr algn="ctr">
              <a:defRPr/>
            </a:pPr>
            <a:r>
              <a:rPr lang="en-US" sz="1400" b="1" dirty="0">
                <a:solidFill>
                  <a:srgbClr val="FF0000"/>
                </a:solidFill>
                <a:effectLst>
                  <a:outerShdw blurRad="38100" dist="38100" dir="2700000" algn="tl">
                    <a:srgbClr val="000000">
                      <a:alpha val="43137"/>
                    </a:srgbClr>
                  </a:outerShdw>
                </a:effectLst>
              </a:rPr>
              <a:t>From the Decree to Restore and Rebuild Jerusalem</a:t>
            </a:r>
          </a:p>
          <a:p>
            <a:pPr algn="ctr">
              <a:defRPr/>
            </a:pPr>
            <a:r>
              <a:rPr lang="en-US" sz="1400" b="1" dirty="0">
                <a:solidFill>
                  <a:srgbClr val="FF0000"/>
                </a:solidFill>
                <a:effectLst>
                  <a:outerShdw blurRad="38100" dist="38100" dir="2700000" algn="tl">
                    <a:srgbClr val="000000">
                      <a:alpha val="43137"/>
                    </a:srgbClr>
                  </a:outerShdw>
                </a:effectLst>
              </a:rPr>
              <a:t>538</a:t>
            </a:r>
          </a:p>
          <a:p>
            <a:pPr algn="ctr">
              <a:defRPr/>
            </a:pPr>
            <a:r>
              <a:rPr lang="en-US" sz="1400" b="1" dirty="0">
                <a:solidFill>
                  <a:srgbClr val="FF0000"/>
                </a:solidFill>
                <a:effectLst>
                  <a:outerShdw blurRad="38100" dist="38100" dir="2700000" algn="tl">
                    <a:srgbClr val="000000">
                      <a:alpha val="43137"/>
                    </a:srgbClr>
                  </a:outerShdw>
                </a:effectLst>
              </a:rPr>
              <a:t>458</a:t>
            </a:r>
          </a:p>
          <a:p>
            <a:pPr algn="ctr">
              <a:defRPr/>
            </a:pPr>
            <a:r>
              <a:rPr lang="en-US" sz="1400" b="1" dirty="0">
                <a:solidFill>
                  <a:srgbClr val="FF0000"/>
                </a:solidFill>
                <a:effectLst>
                  <a:outerShdw blurRad="38100" dist="38100" dir="2700000" algn="tl">
                    <a:srgbClr val="000000">
                      <a:alpha val="43137"/>
                    </a:srgbClr>
                  </a:outerShdw>
                </a:effectLst>
              </a:rPr>
              <a:t>445</a:t>
            </a:r>
          </a:p>
        </p:txBody>
      </p:sp>
      <p:cxnSp>
        <p:nvCxnSpPr>
          <p:cNvPr id="7" name="Straight Connector 6">
            <a:extLst>
              <a:ext uri="{FF2B5EF4-FFF2-40B4-BE49-F238E27FC236}">
                <a16:creationId xmlns:a16="http://schemas.microsoft.com/office/drawing/2014/main" id="{D4D16B7D-DDF7-41F2-A5B6-49B9D549EA76}"/>
              </a:ext>
            </a:extLst>
          </p:cNvPr>
          <p:cNvCxnSpPr>
            <a:cxnSpLocks/>
          </p:cNvCxnSpPr>
          <p:nvPr/>
        </p:nvCxnSpPr>
        <p:spPr bwMode="auto">
          <a:xfrm>
            <a:off x="1371600" y="1866900"/>
            <a:ext cx="0" cy="381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0F81E896-F730-4881-BF09-86BA99C74A24}"/>
              </a:ext>
            </a:extLst>
          </p:cNvPr>
          <p:cNvCxnSpPr>
            <a:cxnSpLocks noChangeShapeType="1"/>
          </p:cNvCxnSpPr>
          <p:nvPr/>
        </p:nvCxnSpPr>
        <p:spPr bwMode="auto">
          <a:xfrm>
            <a:off x="1371600" y="2057400"/>
            <a:ext cx="1219200" cy="0"/>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AADC6FD7-E003-42CC-8FBD-7CB5F503D6AB}"/>
              </a:ext>
            </a:extLst>
          </p:cNvPr>
          <p:cNvSpPr txBox="1"/>
          <p:nvPr/>
        </p:nvSpPr>
        <p:spPr>
          <a:xfrm>
            <a:off x="1447800" y="1828800"/>
            <a:ext cx="914400" cy="461963"/>
          </a:xfrm>
          <a:prstGeom prst="rect">
            <a:avLst/>
          </a:prstGeom>
          <a:noFill/>
        </p:spPr>
        <p:txBody>
          <a:bodyPr>
            <a:spAutoFit/>
          </a:bodyPr>
          <a:lstStyle/>
          <a:p>
            <a:pPr>
              <a:defRPr/>
            </a:pPr>
            <a:r>
              <a:rPr lang="en-US" sz="1200" b="1" dirty="0">
                <a:solidFill>
                  <a:srgbClr val="C00000"/>
                </a:solidFill>
                <a:effectLst>
                  <a:outerShdw blurRad="38100" dist="38100" dir="2700000" algn="tl">
                    <a:srgbClr val="000000">
                      <a:alpha val="43137"/>
                    </a:srgbClr>
                  </a:outerShdw>
                </a:effectLst>
              </a:rPr>
              <a:t>7 Weeks</a:t>
            </a:r>
          </a:p>
          <a:p>
            <a:pPr>
              <a:defRPr/>
            </a:pPr>
            <a:r>
              <a:rPr lang="en-US" sz="1200" b="1" dirty="0">
                <a:solidFill>
                  <a:srgbClr val="C00000"/>
                </a:solidFill>
                <a:effectLst>
                  <a:outerShdw blurRad="38100" dist="38100" dir="2700000" algn="tl">
                    <a:srgbClr val="000000">
                      <a:alpha val="43137"/>
                    </a:srgbClr>
                  </a:outerShdw>
                </a:effectLst>
              </a:rPr>
              <a:t>49 Years</a:t>
            </a:r>
          </a:p>
        </p:txBody>
      </p:sp>
      <p:cxnSp>
        <p:nvCxnSpPr>
          <p:cNvPr id="11" name="Straight Connector 10">
            <a:extLst>
              <a:ext uri="{FF2B5EF4-FFF2-40B4-BE49-F238E27FC236}">
                <a16:creationId xmlns:a16="http://schemas.microsoft.com/office/drawing/2014/main" id="{C1757F6E-020B-45F4-B895-D00EBE644C80}"/>
              </a:ext>
            </a:extLst>
          </p:cNvPr>
          <p:cNvCxnSpPr>
            <a:cxnSpLocks noChangeShapeType="1"/>
          </p:cNvCxnSpPr>
          <p:nvPr/>
        </p:nvCxnSpPr>
        <p:spPr bwMode="auto">
          <a:xfrm>
            <a:off x="2590800" y="1866900"/>
            <a:ext cx="0" cy="381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14ED094B-9F24-4DBA-8E59-CFEF27484480}"/>
              </a:ext>
            </a:extLst>
          </p:cNvPr>
          <p:cNvCxnSpPr>
            <a:cxnSpLocks/>
          </p:cNvCxnSpPr>
          <p:nvPr/>
        </p:nvCxnSpPr>
        <p:spPr bwMode="auto">
          <a:xfrm>
            <a:off x="7924800" y="1884363"/>
            <a:ext cx="0" cy="381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E4D75C2C-2BF1-46E6-A608-6B9048239355}"/>
              </a:ext>
            </a:extLst>
          </p:cNvPr>
          <p:cNvSpPr txBox="1"/>
          <p:nvPr/>
        </p:nvSpPr>
        <p:spPr>
          <a:xfrm>
            <a:off x="2554288" y="1827213"/>
            <a:ext cx="990600" cy="460375"/>
          </a:xfrm>
          <a:prstGeom prst="rect">
            <a:avLst/>
          </a:prstGeom>
          <a:noFill/>
        </p:spPr>
        <p:txBody>
          <a:bodyPr>
            <a:spAutoFit/>
          </a:bodyPr>
          <a:lstStyle/>
          <a:p>
            <a:pPr algn="ctr">
              <a:defRPr/>
            </a:pPr>
            <a:r>
              <a:rPr lang="en-US" sz="1200" b="1" dirty="0">
                <a:solidFill>
                  <a:srgbClr val="C00000"/>
                </a:solidFill>
                <a:effectLst>
                  <a:outerShdw blurRad="38100" dist="38100" dir="2700000" algn="tl">
                    <a:srgbClr val="000000">
                      <a:alpha val="43137"/>
                    </a:srgbClr>
                  </a:outerShdw>
                </a:effectLst>
              </a:rPr>
              <a:t>62 Weeks</a:t>
            </a:r>
          </a:p>
          <a:p>
            <a:pPr algn="ctr">
              <a:defRPr/>
            </a:pPr>
            <a:r>
              <a:rPr lang="en-US" sz="1200" b="1" dirty="0">
                <a:solidFill>
                  <a:srgbClr val="C00000"/>
                </a:solidFill>
                <a:effectLst>
                  <a:outerShdw blurRad="38100" dist="38100" dir="2700000" algn="tl">
                    <a:srgbClr val="000000">
                      <a:alpha val="43137"/>
                    </a:srgbClr>
                  </a:outerShdw>
                </a:effectLst>
              </a:rPr>
              <a:t>434 Years</a:t>
            </a:r>
          </a:p>
        </p:txBody>
      </p:sp>
      <p:cxnSp>
        <p:nvCxnSpPr>
          <p:cNvPr id="19" name="Straight Arrow Connector 18">
            <a:extLst>
              <a:ext uri="{FF2B5EF4-FFF2-40B4-BE49-F238E27FC236}">
                <a16:creationId xmlns:a16="http://schemas.microsoft.com/office/drawing/2014/main" id="{9C4A6F3A-C2F3-4ED1-93DF-CA47CE0C5177}"/>
              </a:ext>
            </a:extLst>
          </p:cNvPr>
          <p:cNvCxnSpPr>
            <a:cxnSpLocks noChangeShapeType="1"/>
          </p:cNvCxnSpPr>
          <p:nvPr/>
        </p:nvCxnSpPr>
        <p:spPr bwMode="auto">
          <a:xfrm>
            <a:off x="2590800" y="2057400"/>
            <a:ext cx="1066800" cy="0"/>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a16="http://schemas.microsoft.com/office/drawing/2014/main" id="{8D599DDB-E9BD-42A0-BD1B-7C2E0740F9E5}"/>
              </a:ext>
            </a:extLst>
          </p:cNvPr>
          <p:cNvGrpSpPr>
            <a:grpSpLocks/>
          </p:cNvGrpSpPr>
          <p:nvPr/>
        </p:nvGrpSpPr>
        <p:grpSpPr bwMode="auto">
          <a:xfrm>
            <a:off x="6715125" y="1858963"/>
            <a:ext cx="60325" cy="381000"/>
            <a:chOff x="6172200" y="1909465"/>
            <a:chExt cx="59289" cy="381000"/>
          </a:xfrm>
        </p:grpSpPr>
        <p:cxnSp>
          <p:nvCxnSpPr>
            <p:cNvPr id="20524" name="Straight Connector 13">
              <a:extLst>
                <a:ext uri="{FF2B5EF4-FFF2-40B4-BE49-F238E27FC236}">
                  <a16:creationId xmlns:a16="http://schemas.microsoft.com/office/drawing/2014/main" id="{0503D2B1-7DB7-403C-9E60-65F6A2B3AB20}"/>
                </a:ext>
              </a:extLst>
            </p:cNvPr>
            <p:cNvCxnSpPr>
              <a:cxnSpLocks noChangeShapeType="1"/>
            </p:cNvCxnSpPr>
            <p:nvPr/>
          </p:nvCxnSpPr>
          <p:spPr bwMode="auto">
            <a:xfrm>
              <a:off x="6172200" y="1909465"/>
              <a:ext cx="0" cy="381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5" name="Straight Connector 19">
              <a:extLst>
                <a:ext uri="{FF2B5EF4-FFF2-40B4-BE49-F238E27FC236}">
                  <a16:creationId xmlns:a16="http://schemas.microsoft.com/office/drawing/2014/main" id="{AE2FFA06-DB51-40E8-A683-EECAC908ADD6}"/>
                </a:ext>
              </a:extLst>
            </p:cNvPr>
            <p:cNvCxnSpPr>
              <a:cxnSpLocks/>
            </p:cNvCxnSpPr>
            <p:nvPr/>
          </p:nvCxnSpPr>
          <p:spPr bwMode="auto">
            <a:xfrm>
              <a:off x="6231489" y="1909465"/>
              <a:ext cx="0" cy="378767"/>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991F4B38-5027-4FAF-8705-8570FA09A8CD}"/>
              </a:ext>
            </a:extLst>
          </p:cNvPr>
          <p:cNvGrpSpPr>
            <a:grpSpLocks/>
          </p:cNvGrpSpPr>
          <p:nvPr/>
        </p:nvGrpSpPr>
        <p:grpSpPr bwMode="auto">
          <a:xfrm>
            <a:off x="3673475" y="1889125"/>
            <a:ext cx="44450" cy="381000"/>
            <a:chOff x="4876800" y="1866900"/>
            <a:chExt cx="20877" cy="381000"/>
          </a:xfrm>
        </p:grpSpPr>
        <p:cxnSp>
          <p:nvCxnSpPr>
            <p:cNvPr id="20522" name="Straight Connector 12">
              <a:extLst>
                <a:ext uri="{FF2B5EF4-FFF2-40B4-BE49-F238E27FC236}">
                  <a16:creationId xmlns:a16="http://schemas.microsoft.com/office/drawing/2014/main" id="{9489177A-7263-4A96-830D-B5EC94F31F1C}"/>
                </a:ext>
              </a:extLst>
            </p:cNvPr>
            <p:cNvCxnSpPr>
              <a:cxnSpLocks noChangeShapeType="1"/>
            </p:cNvCxnSpPr>
            <p:nvPr/>
          </p:nvCxnSpPr>
          <p:spPr bwMode="auto">
            <a:xfrm>
              <a:off x="4876800" y="1866900"/>
              <a:ext cx="0" cy="381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3" name="Straight Connector 20">
              <a:extLst>
                <a:ext uri="{FF2B5EF4-FFF2-40B4-BE49-F238E27FC236}">
                  <a16:creationId xmlns:a16="http://schemas.microsoft.com/office/drawing/2014/main" id="{F6996BF7-5AE3-47FA-90DB-66AD141B110B}"/>
                </a:ext>
              </a:extLst>
            </p:cNvPr>
            <p:cNvCxnSpPr>
              <a:cxnSpLocks noChangeShapeType="1"/>
            </p:cNvCxnSpPr>
            <p:nvPr/>
          </p:nvCxnSpPr>
          <p:spPr bwMode="auto">
            <a:xfrm>
              <a:off x="4897677" y="1866900"/>
              <a:ext cx="0" cy="381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Straight Arrow Connector 30">
            <a:extLst>
              <a:ext uri="{FF2B5EF4-FFF2-40B4-BE49-F238E27FC236}">
                <a16:creationId xmlns:a16="http://schemas.microsoft.com/office/drawing/2014/main" id="{DC201100-D539-46D8-94B0-55F33512E2D3}"/>
              </a:ext>
            </a:extLst>
          </p:cNvPr>
          <p:cNvCxnSpPr>
            <a:cxnSpLocks/>
          </p:cNvCxnSpPr>
          <p:nvPr/>
        </p:nvCxnSpPr>
        <p:spPr bwMode="auto">
          <a:xfrm flipV="1">
            <a:off x="3733800" y="2049463"/>
            <a:ext cx="2971800" cy="7937"/>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oup 75">
            <a:extLst>
              <a:ext uri="{FF2B5EF4-FFF2-40B4-BE49-F238E27FC236}">
                <a16:creationId xmlns:a16="http://schemas.microsoft.com/office/drawing/2014/main" id="{811492B5-551C-4ED0-B96B-521B6D526127}"/>
              </a:ext>
            </a:extLst>
          </p:cNvPr>
          <p:cNvGrpSpPr>
            <a:grpSpLocks/>
          </p:cNvGrpSpPr>
          <p:nvPr/>
        </p:nvGrpSpPr>
        <p:grpSpPr bwMode="auto">
          <a:xfrm>
            <a:off x="3614738" y="1820863"/>
            <a:ext cx="2982912" cy="1204912"/>
            <a:chOff x="3614060" y="1820448"/>
            <a:chExt cx="2984221" cy="1205549"/>
          </a:xfrm>
        </p:grpSpPr>
        <p:sp>
          <p:nvSpPr>
            <p:cNvPr id="29" name="TextBox 28">
              <a:extLst>
                <a:ext uri="{FF2B5EF4-FFF2-40B4-BE49-F238E27FC236}">
                  <a16:creationId xmlns:a16="http://schemas.microsoft.com/office/drawing/2014/main" id="{DBC707C6-E4AC-4A88-9C08-EAEB8CD9F93D}"/>
                </a:ext>
              </a:extLst>
            </p:cNvPr>
            <p:cNvSpPr txBox="1"/>
            <p:nvPr/>
          </p:nvSpPr>
          <p:spPr>
            <a:xfrm>
              <a:off x="3614060" y="1828389"/>
              <a:ext cx="991035" cy="646455"/>
            </a:xfrm>
            <a:prstGeom prst="rect">
              <a:avLst/>
            </a:prstGeom>
            <a:noFill/>
          </p:spPr>
          <p:txBody>
            <a:bodyPr>
              <a:spAutoFit/>
            </a:bodyPr>
            <a:lstStyle/>
            <a:p>
              <a:pPr algn="ctr">
                <a:defRPr/>
              </a:pPr>
              <a:r>
                <a:rPr lang="en-US" sz="1200" b="1" dirty="0">
                  <a:solidFill>
                    <a:srgbClr val="FFFF00"/>
                  </a:solidFill>
                  <a:effectLst>
                    <a:outerShdw blurRad="38100" dist="38100" dir="2700000" algn="tl">
                      <a:srgbClr val="000000">
                        <a:alpha val="43137"/>
                      </a:srgbClr>
                    </a:outerShdw>
                  </a:effectLst>
                </a:rPr>
                <a:t>Anointed</a:t>
              </a:r>
            </a:p>
            <a:p>
              <a:pPr algn="ctr">
                <a:defRPr/>
              </a:pPr>
              <a:r>
                <a:rPr lang="en-US" sz="1200" b="1" dirty="0">
                  <a:solidFill>
                    <a:srgbClr val="FFFF00"/>
                  </a:solidFill>
                  <a:effectLst>
                    <a:outerShdw blurRad="38100" dist="38100" dir="2700000" algn="tl">
                      <a:srgbClr val="000000">
                        <a:alpha val="43137"/>
                      </a:srgbClr>
                    </a:outerShdw>
                  </a:effectLst>
                </a:rPr>
                <a:t>Cut-off</a:t>
              </a:r>
            </a:p>
            <a:p>
              <a:pPr algn="ctr">
                <a:defRPr/>
              </a:pPr>
              <a:r>
                <a:rPr lang="en-US" sz="1200" b="1" dirty="0">
                  <a:solidFill>
                    <a:srgbClr val="FFFF00"/>
                  </a:solidFill>
                  <a:effectLst>
                    <a:outerShdw blurRad="38100" dist="38100" dir="2700000" algn="tl">
                      <a:srgbClr val="000000">
                        <a:alpha val="43137"/>
                      </a:srgbClr>
                    </a:outerShdw>
                  </a:effectLst>
                </a:rPr>
                <a:t>Nothing</a:t>
              </a:r>
            </a:p>
          </p:txBody>
        </p:sp>
        <p:sp>
          <p:nvSpPr>
            <p:cNvPr id="32" name="TextBox 31">
              <a:extLst>
                <a:ext uri="{FF2B5EF4-FFF2-40B4-BE49-F238E27FC236}">
                  <a16:creationId xmlns:a16="http://schemas.microsoft.com/office/drawing/2014/main" id="{D9AE7B07-1CA8-4684-9518-1B96D4D26E3B}"/>
                </a:ext>
              </a:extLst>
            </p:cNvPr>
            <p:cNvSpPr txBox="1"/>
            <p:nvPr/>
          </p:nvSpPr>
          <p:spPr>
            <a:xfrm>
              <a:off x="4073048" y="1825213"/>
              <a:ext cx="1829603" cy="1200784"/>
            </a:xfrm>
            <a:prstGeom prst="rect">
              <a:avLst/>
            </a:prstGeom>
            <a:noFill/>
          </p:spPr>
          <p:txBody>
            <a:bodyPr>
              <a:spAutoFit/>
            </a:bodyPr>
            <a:lstStyle/>
            <a:p>
              <a:pPr algn="ctr">
                <a:defRPr/>
              </a:pPr>
              <a:r>
                <a:rPr lang="en-US" sz="1200" b="1" dirty="0">
                  <a:solidFill>
                    <a:srgbClr val="FFFF00"/>
                  </a:solidFill>
                  <a:effectLst>
                    <a:outerShdw blurRad="38100" dist="38100" dir="2700000" algn="tl">
                      <a:srgbClr val="000000">
                        <a:alpha val="43137"/>
                      </a:srgbClr>
                    </a:outerShdw>
                  </a:effectLst>
                </a:rPr>
                <a:t>Destruction</a:t>
              </a:r>
            </a:p>
            <a:p>
              <a:pPr algn="ctr">
                <a:defRPr/>
              </a:pPr>
              <a:r>
                <a:rPr lang="en-US" sz="1200" b="1" dirty="0">
                  <a:solidFill>
                    <a:srgbClr val="FFFF00"/>
                  </a:solidFill>
                  <a:effectLst>
                    <a:outerShdw blurRad="38100" dist="38100" dir="2700000" algn="tl">
                      <a:srgbClr val="000000">
                        <a:alpha val="43137"/>
                      </a:srgbClr>
                    </a:outerShdw>
                  </a:effectLst>
                </a:rPr>
                <a:t>of the city</a:t>
              </a:r>
            </a:p>
            <a:p>
              <a:pPr algn="ctr">
                <a:defRPr/>
              </a:pPr>
              <a:r>
                <a:rPr lang="en-US" sz="1200" b="1" dirty="0">
                  <a:solidFill>
                    <a:srgbClr val="FFFF00"/>
                  </a:solidFill>
                  <a:effectLst>
                    <a:outerShdw blurRad="38100" dist="38100" dir="2700000" algn="tl">
                      <a:srgbClr val="000000">
                        <a:alpha val="43137"/>
                      </a:srgbClr>
                    </a:outerShdw>
                  </a:effectLst>
                </a:rPr>
                <a:t>&amp; sanctuary</a:t>
              </a:r>
            </a:p>
            <a:p>
              <a:pPr algn="ctr">
                <a:defRPr/>
              </a:pPr>
              <a:r>
                <a:rPr lang="en-US" sz="1200" b="1" dirty="0">
                  <a:solidFill>
                    <a:srgbClr val="FFFF00"/>
                  </a:solidFill>
                  <a:effectLst>
                    <a:outerShdw blurRad="38100" dist="38100" dir="2700000" algn="tl">
                      <a:srgbClr val="000000">
                        <a:alpha val="43137"/>
                      </a:srgbClr>
                    </a:outerShdw>
                  </a:effectLst>
                </a:rPr>
                <a:t>by people of</a:t>
              </a:r>
            </a:p>
            <a:p>
              <a:pPr algn="ctr">
                <a:defRPr/>
              </a:pPr>
              <a:r>
                <a:rPr lang="en-US" sz="1200" b="1" dirty="0">
                  <a:solidFill>
                    <a:srgbClr val="FFFF00"/>
                  </a:solidFill>
                  <a:effectLst>
                    <a:outerShdw blurRad="38100" dist="38100" dir="2700000" algn="tl">
                      <a:srgbClr val="000000">
                        <a:alpha val="43137"/>
                      </a:srgbClr>
                    </a:outerShdw>
                  </a:effectLst>
                </a:rPr>
                <a:t>Prince who is</a:t>
              </a:r>
            </a:p>
            <a:p>
              <a:pPr algn="ctr">
                <a:defRPr/>
              </a:pPr>
              <a:r>
                <a:rPr lang="en-US" sz="1200" b="1" dirty="0">
                  <a:solidFill>
                    <a:srgbClr val="FFFF00"/>
                  </a:solidFill>
                  <a:effectLst>
                    <a:outerShdw blurRad="38100" dist="38100" dir="2700000" algn="tl">
                      <a:srgbClr val="000000">
                        <a:alpha val="43137"/>
                      </a:srgbClr>
                    </a:outerShdw>
                  </a:effectLst>
                </a:rPr>
                <a:t>to come 70 AD</a:t>
              </a:r>
            </a:p>
          </p:txBody>
        </p:sp>
        <p:sp>
          <p:nvSpPr>
            <p:cNvPr id="33" name="TextBox 32">
              <a:extLst>
                <a:ext uri="{FF2B5EF4-FFF2-40B4-BE49-F238E27FC236}">
                  <a16:creationId xmlns:a16="http://schemas.microsoft.com/office/drawing/2014/main" id="{DB1E7EEE-AF3F-413A-9DDF-EE1280322781}"/>
                </a:ext>
              </a:extLst>
            </p:cNvPr>
            <p:cNvSpPr txBox="1"/>
            <p:nvPr/>
          </p:nvSpPr>
          <p:spPr>
            <a:xfrm>
              <a:off x="5488132" y="1820448"/>
              <a:ext cx="1110149" cy="646454"/>
            </a:xfrm>
            <a:prstGeom prst="rect">
              <a:avLst/>
            </a:prstGeom>
            <a:noFill/>
          </p:spPr>
          <p:txBody>
            <a:bodyPr>
              <a:spAutoFit/>
            </a:bodyPr>
            <a:lstStyle/>
            <a:p>
              <a:pPr algn="ctr">
                <a:defRPr/>
              </a:pPr>
              <a:r>
                <a:rPr lang="en-US" sz="1200" b="1" dirty="0">
                  <a:solidFill>
                    <a:srgbClr val="FFFF00"/>
                  </a:solidFill>
                  <a:effectLst>
                    <a:outerShdw blurRad="38100" dist="38100" dir="2700000" algn="tl">
                      <a:srgbClr val="000000">
                        <a:alpha val="43137"/>
                      </a:srgbClr>
                    </a:outerShdw>
                  </a:effectLst>
                </a:rPr>
                <a:t>To the end</a:t>
              </a:r>
            </a:p>
            <a:p>
              <a:pPr algn="ctr">
                <a:defRPr/>
              </a:pPr>
              <a:r>
                <a:rPr lang="en-US" sz="1200" b="1" dirty="0">
                  <a:solidFill>
                    <a:srgbClr val="FFFF00"/>
                  </a:solidFill>
                  <a:effectLst>
                    <a:outerShdw blurRad="38100" dist="38100" dir="2700000" algn="tl">
                      <a:srgbClr val="000000">
                        <a:alpha val="43137"/>
                      </a:srgbClr>
                    </a:outerShdw>
                  </a:effectLst>
                </a:rPr>
                <a:t>Wars</a:t>
              </a:r>
            </a:p>
            <a:p>
              <a:pPr algn="ctr">
                <a:defRPr/>
              </a:pPr>
              <a:r>
                <a:rPr lang="en-US" sz="1200" b="1" dirty="0">
                  <a:solidFill>
                    <a:srgbClr val="FFFF00"/>
                  </a:solidFill>
                  <a:effectLst>
                    <a:outerShdw blurRad="38100" dist="38100" dir="2700000" algn="tl">
                      <a:srgbClr val="000000">
                        <a:alpha val="43137"/>
                      </a:srgbClr>
                    </a:outerShdw>
                  </a:effectLst>
                </a:rPr>
                <a:t>Desolations</a:t>
              </a:r>
            </a:p>
          </p:txBody>
        </p:sp>
      </p:grpSp>
      <p:sp>
        <p:nvSpPr>
          <p:cNvPr id="35" name="TextBox 34">
            <a:extLst>
              <a:ext uri="{FF2B5EF4-FFF2-40B4-BE49-F238E27FC236}">
                <a16:creationId xmlns:a16="http://schemas.microsoft.com/office/drawing/2014/main" id="{345CFF26-F7CB-418F-8F69-CA7DCA755560}"/>
              </a:ext>
            </a:extLst>
          </p:cNvPr>
          <p:cNvSpPr txBox="1"/>
          <p:nvPr/>
        </p:nvSpPr>
        <p:spPr>
          <a:xfrm>
            <a:off x="6799263" y="1820863"/>
            <a:ext cx="973137" cy="830262"/>
          </a:xfrm>
          <a:prstGeom prst="rect">
            <a:avLst/>
          </a:prstGeom>
          <a:noFill/>
        </p:spPr>
        <p:txBody>
          <a:bodyPr>
            <a:spAutoFit/>
          </a:bodyPr>
          <a:lstStyle/>
          <a:p>
            <a:pPr algn="ctr">
              <a:defRPr/>
            </a:pPr>
            <a:r>
              <a:rPr lang="en-US" sz="1200" b="1" dirty="0">
                <a:solidFill>
                  <a:srgbClr val="C00000"/>
                </a:solidFill>
                <a:effectLst>
                  <a:outerShdw blurRad="38100" dist="38100" dir="2700000" algn="tl">
                    <a:srgbClr val="000000">
                      <a:alpha val="43137"/>
                    </a:srgbClr>
                  </a:outerShdw>
                </a:effectLst>
              </a:rPr>
              <a:t>1 Week</a:t>
            </a:r>
          </a:p>
          <a:p>
            <a:pPr algn="ctr">
              <a:defRPr/>
            </a:pPr>
            <a:r>
              <a:rPr lang="en-US" sz="1200" b="1" dirty="0">
                <a:solidFill>
                  <a:srgbClr val="C00000"/>
                </a:solidFill>
                <a:effectLst>
                  <a:outerShdw blurRad="38100" dist="38100" dir="2700000" algn="tl">
                    <a:srgbClr val="000000">
                      <a:alpha val="43137"/>
                    </a:srgbClr>
                  </a:outerShdw>
                </a:effectLst>
              </a:rPr>
              <a:t>7 Years</a:t>
            </a:r>
          </a:p>
          <a:p>
            <a:pPr algn="ctr">
              <a:defRPr/>
            </a:pPr>
            <a:r>
              <a:rPr lang="en-US" sz="1200" b="1" dirty="0">
                <a:solidFill>
                  <a:srgbClr val="FFFF00"/>
                </a:solidFill>
                <a:effectLst>
                  <a:outerShdw blurRad="38100" dist="38100" dir="2700000" algn="tl">
                    <a:srgbClr val="000000">
                      <a:alpha val="43137"/>
                    </a:srgbClr>
                  </a:outerShdw>
                </a:effectLst>
              </a:rPr>
              <a:t>Strong</a:t>
            </a:r>
          </a:p>
          <a:p>
            <a:pPr algn="ctr">
              <a:defRPr/>
            </a:pPr>
            <a:r>
              <a:rPr lang="en-US" sz="1200" b="1" dirty="0">
                <a:solidFill>
                  <a:srgbClr val="FFFF00"/>
                </a:solidFill>
                <a:effectLst>
                  <a:outerShdw blurRad="38100" dist="38100" dir="2700000" algn="tl">
                    <a:srgbClr val="000000">
                      <a:alpha val="43137"/>
                    </a:srgbClr>
                  </a:outerShdw>
                </a:effectLst>
              </a:rPr>
              <a:t>Covenant</a:t>
            </a:r>
          </a:p>
        </p:txBody>
      </p:sp>
      <p:cxnSp>
        <p:nvCxnSpPr>
          <p:cNvPr id="38" name="Straight Arrow Connector 37">
            <a:extLst>
              <a:ext uri="{FF2B5EF4-FFF2-40B4-BE49-F238E27FC236}">
                <a16:creationId xmlns:a16="http://schemas.microsoft.com/office/drawing/2014/main" id="{C0141B45-D09C-4EE7-A397-38319CD705A5}"/>
              </a:ext>
            </a:extLst>
          </p:cNvPr>
          <p:cNvCxnSpPr>
            <a:cxnSpLocks/>
          </p:cNvCxnSpPr>
          <p:nvPr/>
        </p:nvCxnSpPr>
        <p:spPr bwMode="auto">
          <a:xfrm>
            <a:off x="6775450" y="2057400"/>
            <a:ext cx="1149350" cy="22225"/>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a:extLst>
              <a:ext uri="{FF2B5EF4-FFF2-40B4-BE49-F238E27FC236}">
                <a16:creationId xmlns:a16="http://schemas.microsoft.com/office/drawing/2014/main" id="{54FCB4A2-E0A3-4C2E-B2DC-1569F94F9D1F}"/>
              </a:ext>
            </a:extLst>
          </p:cNvPr>
          <p:cNvSpPr txBox="1"/>
          <p:nvPr/>
        </p:nvSpPr>
        <p:spPr>
          <a:xfrm>
            <a:off x="7854950" y="1817688"/>
            <a:ext cx="974725" cy="460375"/>
          </a:xfrm>
          <a:prstGeom prst="rect">
            <a:avLst/>
          </a:prstGeom>
          <a:noFill/>
        </p:spPr>
        <p:txBody>
          <a:bodyPr>
            <a:spAutoFit/>
          </a:bodyPr>
          <a:lstStyle/>
          <a:p>
            <a:pPr algn="ctr">
              <a:defRPr/>
            </a:pPr>
            <a:r>
              <a:rPr lang="en-US" sz="1200" b="1" dirty="0">
                <a:solidFill>
                  <a:srgbClr val="FFFF00"/>
                </a:solidFill>
                <a:effectLst>
                  <a:outerShdw blurRad="38100" dist="38100" dir="2700000" algn="tl">
                    <a:srgbClr val="000000">
                      <a:alpha val="43137"/>
                    </a:srgbClr>
                  </a:outerShdw>
                </a:effectLst>
              </a:rPr>
              <a:t>Kingdom</a:t>
            </a:r>
          </a:p>
          <a:p>
            <a:pPr algn="ctr">
              <a:defRPr/>
            </a:pPr>
            <a:r>
              <a:rPr lang="en-US" sz="1200" b="1" dirty="0">
                <a:solidFill>
                  <a:srgbClr val="FFFF00"/>
                </a:solidFill>
                <a:effectLst>
                  <a:outerShdw blurRad="38100" dist="38100" dir="2700000" algn="tl">
                    <a:srgbClr val="000000">
                      <a:alpha val="43137"/>
                    </a:srgbClr>
                  </a:outerShdw>
                </a:effectLst>
              </a:rPr>
              <a:t>Comes</a:t>
            </a:r>
          </a:p>
        </p:txBody>
      </p:sp>
      <p:cxnSp>
        <p:nvCxnSpPr>
          <p:cNvPr id="43" name="Straight Arrow Connector 42">
            <a:extLst>
              <a:ext uri="{FF2B5EF4-FFF2-40B4-BE49-F238E27FC236}">
                <a16:creationId xmlns:a16="http://schemas.microsoft.com/office/drawing/2014/main" id="{E3AA7A5E-0476-43FC-B66B-E1208E8910DC}"/>
              </a:ext>
            </a:extLst>
          </p:cNvPr>
          <p:cNvCxnSpPr>
            <a:cxnSpLocks/>
            <a:stCxn id="35" idx="2"/>
          </p:cNvCxnSpPr>
          <p:nvPr/>
        </p:nvCxnSpPr>
        <p:spPr bwMode="auto">
          <a:xfrm flipH="1">
            <a:off x="4572000" y="2651125"/>
            <a:ext cx="2713038" cy="569913"/>
          </a:xfrm>
          <a:prstGeom prst="straightConnector1">
            <a:avLst/>
          </a:prstGeom>
          <a:noFill/>
          <a:ln w="38100"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97171313-37FF-4E29-99D5-7723F9972735}"/>
              </a:ext>
            </a:extLst>
          </p:cNvPr>
          <p:cNvCxnSpPr>
            <a:cxnSpLocks noChangeShapeType="1"/>
          </p:cNvCxnSpPr>
          <p:nvPr/>
        </p:nvCxnSpPr>
        <p:spPr bwMode="auto">
          <a:xfrm>
            <a:off x="2247900" y="3886200"/>
            <a:ext cx="4349750" cy="0"/>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7C6AB21-2CD5-4DC4-94C2-C15E2959F116}"/>
              </a:ext>
            </a:extLst>
          </p:cNvPr>
          <p:cNvCxnSpPr>
            <a:cxnSpLocks/>
            <a:endCxn id="68" idx="0"/>
          </p:cNvCxnSpPr>
          <p:nvPr/>
        </p:nvCxnSpPr>
        <p:spPr bwMode="auto">
          <a:xfrm>
            <a:off x="4337050" y="3686175"/>
            <a:ext cx="15875" cy="708025"/>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ED5BA65C-D867-4348-A63E-6C22E5BB025A}"/>
              </a:ext>
            </a:extLst>
          </p:cNvPr>
          <p:cNvSpPr txBox="1"/>
          <p:nvPr/>
        </p:nvSpPr>
        <p:spPr>
          <a:xfrm>
            <a:off x="2824163" y="3643313"/>
            <a:ext cx="944562" cy="461962"/>
          </a:xfrm>
          <a:prstGeom prst="rect">
            <a:avLst/>
          </a:prstGeom>
          <a:noFill/>
          <a:ln>
            <a:noFill/>
          </a:ln>
        </p:spPr>
        <p:txBody>
          <a:bodyPr>
            <a:spAutoFit/>
          </a:bodyPr>
          <a:lstStyle/>
          <a:p>
            <a:pPr algn="ctr">
              <a:defRPr/>
            </a:pPr>
            <a:r>
              <a:rPr lang="en-US" sz="1200" b="1" dirty="0">
                <a:solidFill>
                  <a:srgbClr val="C00000"/>
                </a:solidFill>
                <a:effectLst>
                  <a:outerShdw blurRad="38100" dist="38100" dir="2700000" algn="tl">
                    <a:srgbClr val="000000">
                      <a:alpha val="43137"/>
                    </a:srgbClr>
                  </a:outerShdw>
                </a:effectLst>
              </a:rPr>
              <a:t>3 ½</a:t>
            </a:r>
          </a:p>
          <a:p>
            <a:pPr algn="ctr">
              <a:defRPr/>
            </a:pPr>
            <a:r>
              <a:rPr lang="en-US" sz="1200" b="1" dirty="0">
                <a:solidFill>
                  <a:srgbClr val="C00000"/>
                </a:solidFill>
                <a:effectLst>
                  <a:outerShdw blurRad="38100" dist="38100" dir="2700000" algn="tl">
                    <a:srgbClr val="000000">
                      <a:alpha val="43137"/>
                    </a:srgbClr>
                  </a:outerShdw>
                </a:effectLst>
              </a:rPr>
              <a:t>Years</a:t>
            </a:r>
          </a:p>
        </p:txBody>
      </p:sp>
      <p:sp>
        <p:nvSpPr>
          <p:cNvPr id="52" name="TextBox 51">
            <a:extLst>
              <a:ext uri="{FF2B5EF4-FFF2-40B4-BE49-F238E27FC236}">
                <a16:creationId xmlns:a16="http://schemas.microsoft.com/office/drawing/2014/main" id="{915C812C-8EE1-41F9-B5BE-FDCEA8875E7F}"/>
              </a:ext>
            </a:extLst>
          </p:cNvPr>
          <p:cNvSpPr txBox="1"/>
          <p:nvPr/>
        </p:nvSpPr>
        <p:spPr>
          <a:xfrm>
            <a:off x="5100638" y="3638550"/>
            <a:ext cx="942975" cy="461963"/>
          </a:xfrm>
          <a:prstGeom prst="rect">
            <a:avLst/>
          </a:prstGeom>
          <a:noFill/>
          <a:ln>
            <a:noFill/>
          </a:ln>
        </p:spPr>
        <p:txBody>
          <a:bodyPr>
            <a:spAutoFit/>
          </a:bodyPr>
          <a:lstStyle/>
          <a:p>
            <a:pPr algn="ctr">
              <a:defRPr/>
            </a:pPr>
            <a:r>
              <a:rPr lang="en-US" sz="1200" b="1" dirty="0">
                <a:solidFill>
                  <a:srgbClr val="C00000"/>
                </a:solidFill>
                <a:effectLst>
                  <a:outerShdw blurRad="38100" dist="38100" dir="2700000" algn="tl">
                    <a:srgbClr val="000000">
                      <a:alpha val="43137"/>
                    </a:srgbClr>
                  </a:outerShdw>
                </a:effectLst>
              </a:rPr>
              <a:t>3 ½</a:t>
            </a:r>
          </a:p>
          <a:p>
            <a:pPr algn="ctr">
              <a:defRPr/>
            </a:pPr>
            <a:r>
              <a:rPr lang="en-US" sz="1200" b="1" dirty="0">
                <a:solidFill>
                  <a:srgbClr val="C00000"/>
                </a:solidFill>
                <a:effectLst>
                  <a:outerShdw blurRad="38100" dist="38100" dir="2700000" algn="tl">
                    <a:srgbClr val="000000">
                      <a:alpha val="43137"/>
                    </a:srgbClr>
                  </a:outerShdw>
                </a:effectLst>
              </a:rPr>
              <a:t>Years</a:t>
            </a:r>
          </a:p>
        </p:txBody>
      </p:sp>
      <p:cxnSp>
        <p:nvCxnSpPr>
          <p:cNvPr id="53" name="Straight Connector 52">
            <a:extLst>
              <a:ext uri="{FF2B5EF4-FFF2-40B4-BE49-F238E27FC236}">
                <a16:creationId xmlns:a16="http://schemas.microsoft.com/office/drawing/2014/main" id="{A46495D8-30C8-4BB7-97D9-DCE3592738B1}"/>
              </a:ext>
            </a:extLst>
          </p:cNvPr>
          <p:cNvCxnSpPr>
            <a:cxnSpLocks/>
          </p:cNvCxnSpPr>
          <p:nvPr/>
        </p:nvCxnSpPr>
        <p:spPr bwMode="auto">
          <a:xfrm>
            <a:off x="2232025" y="3678238"/>
            <a:ext cx="15875" cy="715962"/>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1701D987-650E-46D5-8764-7A2A8C2C69EB}"/>
              </a:ext>
            </a:extLst>
          </p:cNvPr>
          <p:cNvCxnSpPr>
            <a:cxnSpLocks/>
            <a:endCxn id="70" idx="0"/>
          </p:cNvCxnSpPr>
          <p:nvPr/>
        </p:nvCxnSpPr>
        <p:spPr bwMode="auto">
          <a:xfrm>
            <a:off x="6589713" y="3695700"/>
            <a:ext cx="20637" cy="7112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ight Brace 59">
            <a:extLst>
              <a:ext uri="{FF2B5EF4-FFF2-40B4-BE49-F238E27FC236}">
                <a16:creationId xmlns:a16="http://schemas.microsoft.com/office/drawing/2014/main" id="{0D947C75-9741-488E-BDC5-791063EAD359}"/>
              </a:ext>
            </a:extLst>
          </p:cNvPr>
          <p:cNvSpPr>
            <a:spLocks/>
          </p:cNvSpPr>
          <p:nvPr/>
        </p:nvSpPr>
        <p:spPr bwMode="auto">
          <a:xfrm rot="-5400000">
            <a:off x="4273550" y="1265238"/>
            <a:ext cx="288925" cy="4375150"/>
          </a:xfrm>
          <a:prstGeom prst="rightBrace">
            <a:avLst>
              <a:gd name="adj1" fmla="val 8343"/>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64" name="Right Brace 63">
            <a:extLst>
              <a:ext uri="{FF2B5EF4-FFF2-40B4-BE49-F238E27FC236}">
                <a16:creationId xmlns:a16="http://schemas.microsoft.com/office/drawing/2014/main" id="{B5AD61BB-F0E2-4678-8930-520CC31F48BE}"/>
              </a:ext>
            </a:extLst>
          </p:cNvPr>
          <p:cNvSpPr>
            <a:spLocks/>
          </p:cNvSpPr>
          <p:nvPr/>
        </p:nvSpPr>
        <p:spPr bwMode="auto">
          <a:xfrm rot="-5400000">
            <a:off x="5036343" y="138907"/>
            <a:ext cx="360363" cy="2997200"/>
          </a:xfrm>
          <a:prstGeom prst="rightBrace">
            <a:avLst>
              <a:gd name="adj1" fmla="val 8317"/>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65" name="TextBox 64">
            <a:extLst>
              <a:ext uri="{FF2B5EF4-FFF2-40B4-BE49-F238E27FC236}">
                <a16:creationId xmlns:a16="http://schemas.microsoft.com/office/drawing/2014/main" id="{222BF42C-D774-49F3-A449-094646A47359}"/>
              </a:ext>
            </a:extLst>
          </p:cNvPr>
          <p:cNvSpPr txBox="1"/>
          <p:nvPr/>
        </p:nvSpPr>
        <p:spPr>
          <a:xfrm>
            <a:off x="4619625" y="1017588"/>
            <a:ext cx="1139825" cy="461962"/>
          </a:xfrm>
          <a:prstGeom prst="rect">
            <a:avLst/>
          </a:prstGeom>
          <a:noFill/>
        </p:spPr>
        <p:txBody>
          <a:bodyPr>
            <a:spAutoFit/>
          </a:bodyPr>
          <a:lstStyle/>
          <a:p>
            <a:pPr algn="ctr">
              <a:defRPr/>
            </a:pPr>
            <a:r>
              <a:rPr lang="en-US" sz="1200" b="1" dirty="0">
                <a:solidFill>
                  <a:srgbClr val="FFC000"/>
                </a:solidFill>
                <a:effectLst>
                  <a:outerShdw blurRad="38100" dist="38100" dir="2700000" algn="tl">
                    <a:srgbClr val="000000">
                      <a:alpha val="43137"/>
                    </a:srgbClr>
                  </a:outerShdw>
                </a:effectLst>
              </a:rPr>
              <a:t>Matthew 13</a:t>
            </a:r>
          </a:p>
          <a:p>
            <a:pPr algn="ctr">
              <a:defRPr/>
            </a:pPr>
            <a:r>
              <a:rPr lang="en-US" sz="1200" b="1" dirty="0">
                <a:solidFill>
                  <a:srgbClr val="FFC000"/>
                </a:solidFill>
                <a:effectLst>
                  <a:outerShdw blurRad="38100" dist="38100" dir="2700000" algn="tl">
                    <a:srgbClr val="000000">
                      <a:alpha val="43137"/>
                    </a:srgbClr>
                  </a:outerShdw>
                </a:effectLst>
              </a:rPr>
              <a:t>Parables</a:t>
            </a:r>
          </a:p>
        </p:txBody>
      </p:sp>
      <p:sp>
        <p:nvSpPr>
          <p:cNvPr id="66" name="Right Brace 65">
            <a:extLst>
              <a:ext uri="{FF2B5EF4-FFF2-40B4-BE49-F238E27FC236}">
                <a16:creationId xmlns:a16="http://schemas.microsoft.com/office/drawing/2014/main" id="{12ED0037-197A-4C87-BE2C-80DD3A7EE15A}"/>
              </a:ext>
            </a:extLst>
          </p:cNvPr>
          <p:cNvSpPr>
            <a:spLocks/>
          </p:cNvSpPr>
          <p:nvPr/>
        </p:nvSpPr>
        <p:spPr bwMode="auto">
          <a:xfrm rot="-5400000">
            <a:off x="7159625" y="1046163"/>
            <a:ext cx="404813" cy="1125537"/>
          </a:xfrm>
          <a:prstGeom prst="rightBrace">
            <a:avLst>
              <a:gd name="adj1" fmla="val 8303"/>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67" name="TextBox 66">
            <a:extLst>
              <a:ext uri="{FF2B5EF4-FFF2-40B4-BE49-F238E27FC236}">
                <a16:creationId xmlns:a16="http://schemas.microsoft.com/office/drawing/2014/main" id="{4D3B7CE9-9C3B-43C6-BE4D-64B7F928D30F}"/>
              </a:ext>
            </a:extLst>
          </p:cNvPr>
          <p:cNvSpPr txBox="1"/>
          <p:nvPr/>
        </p:nvSpPr>
        <p:spPr>
          <a:xfrm>
            <a:off x="6786563" y="944563"/>
            <a:ext cx="1127125" cy="461962"/>
          </a:xfrm>
          <a:prstGeom prst="rect">
            <a:avLst/>
          </a:prstGeom>
          <a:noFill/>
        </p:spPr>
        <p:txBody>
          <a:bodyPr>
            <a:spAutoFit/>
          </a:bodyPr>
          <a:lstStyle/>
          <a:p>
            <a:pPr algn="ctr">
              <a:defRPr/>
            </a:pPr>
            <a:r>
              <a:rPr lang="en-US" sz="1200" b="1" dirty="0">
                <a:solidFill>
                  <a:srgbClr val="FFC000"/>
                </a:solidFill>
                <a:effectLst>
                  <a:outerShdw blurRad="38100" dist="38100" dir="2700000" algn="tl">
                    <a:srgbClr val="000000">
                      <a:alpha val="43137"/>
                    </a:srgbClr>
                  </a:outerShdw>
                </a:effectLst>
              </a:rPr>
              <a:t>Prince who</a:t>
            </a:r>
          </a:p>
          <a:p>
            <a:pPr algn="ctr">
              <a:defRPr/>
            </a:pPr>
            <a:r>
              <a:rPr lang="en-US" sz="1200" b="1" dirty="0">
                <a:solidFill>
                  <a:srgbClr val="FFC000"/>
                </a:solidFill>
                <a:effectLst>
                  <a:outerShdw blurRad="38100" dist="38100" dir="2700000" algn="tl">
                    <a:srgbClr val="000000">
                      <a:alpha val="43137"/>
                    </a:srgbClr>
                  </a:outerShdw>
                </a:effectLst>
              </a:rPr>
              <a:t>is to come</a:t>
            </a:r>
          </a:p>
        </p:txBody>
      </p:sp>
      <p:grpSp>
        <p:nvGrpSpPr>
          <p:cNvPr id="77" name="Group 76">
            <a:extLst>
              <a:ext uri="{FF2B5EF4-FFF2-40B4-BE49-F238E27FC236}">
                <a16:creationId xmlns:a16="http://schemas.microsoft.com/office/drawing/2014/main" id="{C2E83D95-1624-4C1C-93B9-4F29805476C2}"/>
              </a:ext>
            </a:extLst>
          </p:cNvPr>
          <p:cNvGrpSpPr>
            <a:grpSpLocks/>
          </p:cNvGrpSpPr>
          <p:nvPr/>
        </p:nvGrpSpPr>
        <p:grpSpPr bwMode="auto">
          <a:xfrm>
            <a:off x="1778000" y="4394200"/>
            <a:ext cx="5470525" cy="473075"/>
            <a:chOff x="1777389" y="4393744"/>
            <a:chExt cx="5470429" cy="474285"/>
          </a:xfrm>
        </p:grpSpPr>
        <p:sp>
          <p:nvSpPr>
            <p:cNvPr id="68" name="TextBox 67">
              <a:extLst>
                <a:ext uri="{FF2B5EF4-FFF2-40B4-BE49-F238E27FC236}">
                  <a16:creationId xmlns:a16="http://schemas.microsoft.com/office/drawing/2014/main" id="{5EE8D3B7-66A0-4EDE-B08B-62305E7D0F3E}"/>
                </a:ext>
              </a:extLst>
            </p:cNvPr>
            <p:cNvSpPr txBox="1"/>
            <p:nvPr/>
          </p:nvSpPr>
          <p:spPr>
            <a:xfrm>
              <a:off x="3726805" y="4393744"/>
              <a:ext cx="1252516" cy="461553"/>
            </a:xfrm>
            <a:prstGeom prst="rect">
              <a:avLst/>
            </a:prstGeom>
            <a:noFill/>
          </p:spPr>
          <p:txBody>
            <a:bodyPr>
              <a:spAutoFit/>
            </a:bodyPr>
            <a:lstStyle/>
            <a:p>
              <a:pPr algn="ctr">
                <a:defRPr/>
              </a:pPr>
              <a:r>
                <a:rPr lang="en-US" sz="1200" b="1" dirty="0">
                  <a:solidFill>
                    <a:srgbClr val="FFC000"/>
                  </a:solidFill>
                  <a:effectLst>
                    <a:outerShdw blurRad="38100" dist="38100" dir="2700000" algn="tl">
                      <a:srgbClr val="000000">
                        <a:alpha val="43137"/>
                      </a:srgbClr>
                    </a:outerShdw>
                  </a:effectLst>
                </a:rPr>
                <a:t>Wing of</a:t>
              </a:r>
            </a:p>
            <a:p>
              <a:pPr algn="ctr">
                <a:defRPr/>
              </a:pPr>
              <a:r>
                <a:rPr lang="en-US" sz="1200" b="1" dirty="0">
                  <a:solidFill>
                    <a:srgbClr val="FFC000"/>
                  </a:solidFill>
                  <a:effectLst>
                    <a:outerShdw blurRad="38100" dist="38100" dir="2700000" algn="tl">
                      <a:srgbClr val="000000">
                        <a:alpha val="43137"/>
                      </a:srgbClr>
                    </a:outerShdw>
                  </a:effectLst>
                </a:rPr>
                <a:t>Abominations</a:t>
              </a:r>
            </a:p>
          </p:txBody>
        </p:sp>
        <p:sp>
          <p:nvSpPr>
            <p:cNvPr id="70" name="TextBox 69">
              <a:extLst>
                <a:ext uri="{FF2B5EF4-FFF2-40B4-BE49-F238E27FC236}">
                  <a16:creationId xmlns:a16="http://schemas.microsoft.com/office/drawing/2014/main" id="{E749520B-1829-4480-9218-56CBA9274417}"/>
                </a:ext>
              </a:extLst>
            </p:cNvPr>
            <p:cNvSpPr txBox="1"/>
            <p:nvPr/>
          </p:nvSpPr>
          <p:spPr>
            <a:xfrm>
              <a:off x="5973078" y="4406476"/>
              <a:ext cx="1274740" cy="461553"/>
            </a:xfrm>
            <a:prstGeom prst="rect">
              <a:avLst/>
            </a:prstGeom>
            <a:noFill/>
          </p:spPr>
          <p:txBody>
            <a:bodyPr>
              <a:spAutoFit/>
            </a:bodyPr>
            <a:lstStyle/>
            <a:p>
              <a:pPr algn="ctr">
                <a:defRPr/>
              </a:pPr>
              <a:r>
                <a:rPr lang="en-US" sz="1200" b="1" dirty="0">
                  <a:solidFill>
                    <a:srgbClr val="FFC000"/>
                  </a:solidFill>
                  <a:effectLst>
                    <a:outerShdw blurRad="38100" dist="38100" dir="2700000" algn="tl">
                      <a:srgbClr val="000000">
                        <a:alpha val="43137"/>
                      </a:srgbClr>
                    </a:outerShdw>
                  </a:effectLst>
                </a:rPr>
                <a:t>Decreed end</a:t>
              </a:r>
            </a:p>
            <a:p>
              <a:pPr algn="ctr">
                <a:defRPr/>
              </a:pPr>
              <a:r>
                <a:rPr lang="en-US" sz="1200" b="1" dirty="0">
                  <a:solidFill>
                    <a:srgbClr val="FFC000"/>
                  </a:solidFill>
                  <a:effectLst>
                    <a:outerShdw blurRad="38100" dist="38100" dir="2700000" algn="tl">
                      <a:srgbClr val="000000">
                        <a:alpha val="43137"/>
                      </a:srgbClr>
                    </a:outerShdw>
                  </a:effectLst>
                </a:rPr>
                <a:t>of Desolator</a:t>
              </a:r>
            </a:p>
          </p:txBody>
        </p:sp>
        <p:sp>
          <p:nvSpPr>
            <p:cNvPr id="73" name="TextBox 72">
              <a:extLst>
                <a:ext uri="{FF2B5EF4-FFF2-40B4-BE49-F238E27FC236}">
                  <a16:creationId xmlns:a16="http://schemas.microsoft.com/office/drawing/2014/main" id="{F53321F0-B069-45B7-8394-05FABD4D8663}"/>
                </a:ext>
              </a:extLst>
            </p:cNvPr>
            <p:cNvSpPr txBox="1"/>
            <p:nvPr/>
          </p:nvSpPr>
          <p:spPr>
            <a:xfrm>
              <a:off x="1777389" y="4393744"/>
              <a:ext cx="957246" cy="461553"/>
            </a:xfrm>
            <a:prstGeom prst="rect">
              <a:avLst/>
            </a:prstGeom>
            <a:noFill/>
          </p:spPr>
          <p:txBody>
            <a:bodyPr>
              <a:spAutoFit/>
            </a:bodyPr>
            <a:lstStyle/>
            <a:p>
              <a:pPr algn="ctr">
                <a:defRPr/>
              </a:pPr>
              <a:r>
                <a:rPr lang="en-US" sz="1200" b="1" dirty="0">
                  <a:solidFill>
                    <a:srgbClr val="FFC000"/>
                  </a:solidFill>
                  <a:effectLst>
                    <a:outerShdw blurRad="38100" dist="38100" dir="2700000" algn="tl">
                      <a:srgbClr val="000000">
                        <a:alpha val="43137"/>
                      </a:srgbClr>
                    </a:outerShdw>
                  </a:effectLst>
                </a:rPr>
                <a:t>Strong</a:t>
              </a:r>
            </a:p>
            <a:p>
              <a:pPr algn="ctr">
                <a:defRPr/>
              </a:pPr>
              <a:r>
                <a:rPr lang="en-US" sz="1200" b="1" dirty="0">
                  <a:solidFill>
                    <a:srgbClr val="FFC000"/>
                  </a:solidFill>
                  <a:effectLst>
                    <a:outerShdw blurRad="38100" dist="38100" dir="2700000" algn="tl">
                      <a:srgbClr val="000000">
                        <a:alpha val="43137"/>
                      </a:srgbClr>
                    </a:outerShdw>
                  </a:effectLst>
                </a:rPr>
                <a:t>Covenant</a:t>
              </a:r>
            </a:p>
          </p:txBody>
        </p:sp>
      </p:grpSp>
      <p:sp>
        <p:nvSpPr>
          <p:cNvPr id="74" name="TextBox 73">
            <a:extLst>
              <a:ext uri="{FF2B5EF4-FFF2-40B4-BE49-F238E27FC236}">
                <a16:creationId xmlns:a16="http://schemas.microsoft.com/office/drawing/2014/main" id="{FC8F88B4-277C-47E5-87E4-4DABA574DFCC}"/>
              </a:ext>
            </a:extLst>
          </p:cNvPr>
          <p:cNvSpPr txBox="1"/>
          <p:nvPr/>
        </p:nvSpPr>
        <p:spPr>
          <a:xfrm>
            <a:off x="4791075" y="5518150"/>
            <a:ext cx="1393825" cy="460375"/>
          </a:xfrm>
          <a:prstGeom prst="rect">
            <a:avLst/>
          </a:prstGeom>
          <a:noFill/>
        </p:spPr>
        <p:txBody>
          <a:bodyPr>
            <a:spAutoFit/>
          </a:bodyPr>
          <a:lstStyle/>
          <a:p>
            <a:pPr algn="ctr">
              <a:defRPr/>
            </a:pPr>
            <a:r>
              <a:rPr lang="en-US" sz="1200" b="1" dirty="0">
                <a:solidFill>
                  <a:srgbClr val="FFC000"/>
                </a:solidFill>
                <a:effectLst>
                  <a:outerShdw blurRad="38100" dist="38100" dir="2700000" algn="tl">
                    <a:srgbClr val="000000">
                      <a:alpha val="43137"/>
                    </a:srgbClr>
                  </a:outerShdw>
                </a:effectLst>
              </a:rPr>
              <a:t>End of sacrifice</a:t>
            </a:r>
          </a:p>
          <a:p>
            <a:pPr algn="ctr">
              <a:defRPr/>
            </a:pPr>
            <a:r>
              <a:rPr lang="en-US" sz="1200" b="1" dirty="0">
                <a:solidFill>
                  <a:srgbClr val="FFC000"/>
                </a:solidFill>
                <a:effectLst>
                  <a:outerShdw blurRad="38100" dist="38100" dir="2700000" algn="tl">
                    <a:srgbClr val="000000">
                      <a:alpha val="43137"/>
                    </a:srgbClr>
                  </a:outerShdw>
                </a:effectLst>
              </a:rPr>
              <a:t>&amp; offerings</a:t>
            </a:r>
          </a:p>
        </p:txBody>
      </p:sp>
      <p:sp>
        <p:nvSpPr>
          <p:cNvPr id="75" name="Right Brace 74">
            <a:extLst>
              <a:ext uri="{FF2B5EF4-FFF2-40B4-BE49-F238E27FC236}">
                <a16:creationId xmlns:a16="http://schemas.microsoft.com/office/drawing/2014/main" id="{496F4FED-A4B3-42D1-9256-E5B1B7CF9AA2}"/>
              </a:ext>
            </a:extLst>
          </p:cNvPr>
          <p:cNvSpPr>
            <a:spLocks/>
          </p:cNvSpPr>
          <p:nvPr/>
        </p:nvSpPr>
        <p:spPr bwMode="auto">
          <a:xfrm rot="5400000">
            <a:off x="5275263" y="4087812"/>
            <a:ext cx="400050" cy="2244725"/>
          </a:xfrm>
          <a:prstGeom prst="rightBrace">
            <a:avLst>
              <a:gd name="adj1" fmla="val 8313"/>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0" name="TextBox 79">
            <a:extLst>
              <a:ext uri="{FF2B5EF4-FFF2-40B4-BE49-F238E27FC236}">
                <a16:creationId xmlns:a16="http://schemas.microsoft.com/office/drawing/2014/main" id="{A68205D4-E99E-4C55-BBEF-F5A595BB6032}"/>
              </a:ext>
            </a:extLst>
          </p:cNvPr>
          <p:cNvSpPr txBox="1"/>
          <p:nvPr/>
        </p:nvSpPr>
        <p:spPr>
          <a:xfrm>
            <a:off x="6564313" y="3636963"/>
            <a:ext cx="973137" cy="461962"/>
          </a:xfrm>
          <a:prstGeom prst="rect">
            <a:avLst/>
          </a:prstGeom>
          <a:noFill/>
        </p:spPr>
        <p:txBody>
          <a:bodyPr>
            <a:spAutoFit/>
          </a:bodyPr>
          <a:lstStyle/>
          <a:p>
            <a:pPr algn="ctr">
              <a:defRPr/>
            </a:pPr>
            <a:r>
              <a:rPr lang="en-US" sz="1200" b="1" dirty="0">
                <a:solidFill>
                  <a:srgbClr val="FFFF00"/>
                </a:solidFill>
                <a:effectLst>
                  <a:outerShdw blurRad="38100" dist="38100" dir="2700000" algn="tl">
                    <a:srgbClr val="000000">
                      <a:alpha val="43137"/>
                    </a:srgbClr>
                  </a:outerShdw>
                </a:effectLst>
              </a:rPr>
              <a:t>Kingdom</a:t>
            </a:r>
          </a:p>
          <a:p>
            <a:pPr algn="ctr">
              <a:defRPr/>
            </a:pPr>
            <a:r>
              <a:rPr lang="en-US" sz="1200" b="1" dirty="0">
                <a:solidFill>
                  <a:srgbClr val="FFFF00"/>
                </a:solidFill>
                <a:effectLst>
                  <a:outerShdw blurRad="38100" dist="38100" dir="2700000" algn="tl">
                    <a:srgbClr val="000000">
                      <a:alpha val="43137"/>
                    </a:srgbClr>
                  </a:outerShdw>
                </a:effectLst>
              </a:rPr>
              <a:t>Comes</a:t>
            </a:r>
          </a:p>
        </p:txBody>
      </p:sp>
      <p:sp>
        <p:nvSpPr>
          <p:cNvPr id="82" name="Right Brace 81">
            <a:extLst>
              <a:ext uri="{FF2B5EF4-FFF2-40B4-BE49-F238E27FC236}">
                <a16:creationId xmlns:a16="http://schemas.microsoft.com/office/drawing/2014/main" id="{11E88679-5350-4C5C-901C-530272585CB6}"/>
              </a:ext>
            </a:extLst>
          </p:cNvPr>
          <p:cNvSpPr>
            <a:spLocks/>
          </p:cNvSpPr>
          <p:nvPr/>
        </p:nvSpPr>
        <p:spPr bwMode="auto">
          <a:xfrm>
            <a:off x="1219200" y="2651125"/>
            <a:ext cx="46038" cy="481013"/>
          </a:xfrm>
          <a:prstGeom prst="rightBrace">
            <a:avLst>
              <a:gd name="adj1" fmla="val 8271"/>
              <a:gd name="adj2" fmla="val 50000"/>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3" name="TextBox 82">
            <a:extLst>
              <a:ext uri="{FF2B5EF4-FFF2-40B4-BE49-F238E27FC236}">
                <a16:creationId xmlns:a16="http://schemas.microsoft.com/office/drawing/2014/main" id="{07649853-05E9-412D-B497-0BC37D8A138E}"/>
              </a:ext>
            </a:extLst>
          </p:cNvPr>
          <p:cNvSpPr txBox="1"/>
          <p:nvPr/>
        </p:nvSpPr>
        <p:spPr>
          <a:xfrm>
            <a:off x="1100138" y="2778125"/>
            <a:ext cx="542925" cy="276225"/>
          </a:xfrm>
          <a:prstGeom prst="rect">
            <a:avLst/>
          </a:prstGeom>
          <a:noFill/>
        </p:spPr>
        <p:txBody>
          <a:bodyPr>
            <a:spAutoFit/>
          </a:bodyPr>
          <a:lstStyle/>
          <a:p>
            <a:pPr algn="ctr">
              <a:defRPr/>
            </a:pPr>
            <a:r>
              <a:rPr lang="en-US" sz="1200" b="1"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7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dissolve">
                                      <p:cBhvr>
                                        <p:cTn id="19" dur="500"/>
                                        <p:tgtEl>
                                          <p:spTgt spid="82"/>
                                        </p:tgtEl>
                                      </p:cBhvr>
                                    </p:animEffect>
                                  </p:childTnLst>
                                </p:cTn>
                              </p:par>
                            </p:childTnLst>
                          </p:cTn>
                        </p:par>
                        <p:par>
                          <p:cTn id="20" fill="hold" nodeType="afterGroup">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p:cTn id="23" dur="500" fill="hold"/>
                                        <p:tgtEl>
                                          <p:spTgt spid="83"/>
                                        </p:tgtEl>
                                        <p:attrNameLst>
                                          <p:attrName>ppt_w</p:attrName>
                                        </p:attrNameLst>
                                      </p:cBhvr>
                                      <p:tavLst>
                                        <p:tav tm="0">
                                          <p:val>
                                            <p:strVal val="#ppt_w*0.70"/>
                                          </p:val>
                                        </p:tav>
                                        <p:tav tm="100000">
                                          <p:val>
                                            <p:strVal val="#ppt_w"/>
                                          </p:val>
                                        </p:tav>
                                      </p:tavLst>
                                    </p:anim>
                                    <p:anim calcmode="lin" valueType="num">
                                      <p:cBhvr>
                                        <p:cTn id="24" dur="500" fill="hold"/>
                                        <p:tgtEl>
                                          <p:spTgt spid="83"/>
                                        </p:tgtEl>
                                        <p:attrNameLst>
                                          <p:attrName>ppt_h</p:attrName>
                                        </p:attrNameLst>
                                      </p:cBhvr>
                                      <p:tavLst>
                                        <p:tav tm="0">
                                          <p:val>
                                            <p:strVal val="#ppt_h"/>
                                          </p:val>
                                        </p:tav>
                                        <p:tav tm="100000">
                                          <p:val>
                                            <p:strVal val="#ppt_h"/>
                                          </p:val>
                                        </p:tav>
                                      </p:tavLst>
                                    </p:anim>
                                    <p:animEffect transition="in" filter="fade">
                                      <p:cBhvr>
                                        <p:cTn id="25" dur="500"/>
                                        <p:tgtEl>
                                          <p:spTgt spid="83"/>
                                        </p:tgtEl>
                                      </p:cBhvr>
                                    </p:animEffect>
                                  </p:childTnLst>
                                </p:cTn>
                              </p:par>
                            </p:childTnLst>
                          </p:cTn>
                        </p:par>
                        <p:par>
                          <p:cTn id="26" fill="hold" nodeType="afterGroup">
                            <p:stCondLst>
                              <p:cond delay="2500"/>
                            </p:stCondLst>
                            <p:childTnLst>
                              <p:par>
                                <p:cTn id="27" presetID="55"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0.7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animEffect transition="in" filter="fade">
                                      <p:cBhvr>
                                        <p:cTn id="31" dur="500"/>
                                        <p:tgtEl>
                                          <p:spTgt spid="7"/>
                                        </p:tgtEl>
                                      </p:cBhvr>
                                    </p:animEffec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3500"/>
                            </p:stCondLst>
                            <p:childTnLst>
                              <p:par>
                                <p:cTn id="37" presetID="55"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0.70"/>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childTnLst>
                          </p:cTn>
                        </p:par>
                        <p:par>
                          <p:cTn id="42" fill="hold" nodeType="withGroup">
                            <p:stCondLst>
                              <p:cond delay="4000"/>
                            </p:stCondLst>
                            <p:childTnLst>
                              <p:par>
                                <p:cTn id="43" presetID="55"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strVal val="#ppt_w*0.7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animEffect transition="in" filter="fade">
                                      <p:cBhvr>
                                        <p:cTn id="47" dur="500"/>
                                        <p:tgtEl>
                                          <p:spTgt spid="11"/>
                                        </p:tgtEl>
                                      </p:cBhvr>
                                    </p:animEffect>
                                  </p:childTnLst>
                                </p:cTn>
                              </p:par>
                            </p:childTnLst>
                          </p:cTn>
                        </p:par>
                        <p:par>
                          <p:cTn id="48" fill="hold" nodeType="afterGroup">
                            <p:stCondLst>
                              <p:cond delay="4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nodeType="afterGroup">
                            <p:stCondLst>
                              <p:cond delay="5000"/>
                            </p:stCondLst>
                            <p:childTnLst>
                              <p:par>
                                <p:cTn id="53" presetID="55"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strVal val="#ppt_w*0.70"/>
                                          </p:val>
                                        </p:tav>
                                        <p:tav tm="100000">
                                          <p:val>
                                            <p:strVal val="#ppt_w"/>
                                          </p:val>
                                        </p:tav>
                                      </p:tavLst>
                                    </p:anim>
                                    <p:anim calcmode="lin" valueType="num">
                                      <p:cBhvr>
                                        <p:cTn id="56" dur="500" fill="hold"/>
                                        <p:tgtEl>
                                          <p:spTgt spid="17"/>
                                        </p:tgtEl>
                                        <p:attrNameLst>
                                          <p:attrName>ppt_h</p:attrName>
                                        </p:attrNameLst>
                                      </p:cBhvr>
                                      <p:tavLst>
                                        <p:tav tm="0">
                                          <p:val>
                                            <p:strVal val="#ppt_h"/>
                                          </p:val>
                                        </p:tav>
                                        <p:tav tm="100000">
                                          <p:val>
                                            <p:strVal val="#ppt_h"/>
                                          </p:val>
                                        </p:tav>
                                      </p:tavLst>
                                    </p:anim>
                                    <p:animEffect transition="in" filter="fade">
                                      <p:cBhvr>
                                        <p:cTn id="57" dur="500"/>
                                        <p:tgtEl>
                                          <p:spTgt spid="17"/>
                                        </p:tgtEl>
                                      </p:cBhvr>
                                    </p:animEffect>
                                  </p:childTnLst>
                                </p:cTn>
                              </p:par>
                            </p:childTnLst>
                          </p:cTn>
                        </p:par>
                        <p:par>
                          <p:cTn id="58" fill="hold" nodeType="withGroup">
                            <p:stCondLst>
                              <p:cond delay="5500"/>
                            </p:stCondLst>
                            <p:childTnLst>
                              <p:par>
                                <p:cTn id="59" presetID="5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strVal val="#ppt_w*0.70"/>
                                          </p:val>
                                        </p:tav>
                                        <p:tav tm="100000">
                                          <p:val>
                                            <p:strVal val="#ppt_w"/>
                                          </p:val>
                                        </p:tav>
                                      </p:tavLst>
                                    </p:anim>
                                    <p:anim calcmode="lin" valueType="num">
                                      <p:cBhvr>
                                        <p:cTn id="62" dur="500" fill="hold"/>
                                        <p:tgtEl>
                                          <p:spTgt spid="22"/>
                                        </p:tgtEl>
                                        <p:attrNameLst>
                                          <p:attrName>ppt_h</p:attrName>
                                        </p:attrNameLst>
                                      </p:cBhvr>
                                      <p:tavLst>
                                        <p:tav tm="0">
                                          <p:val>
                                            <p:strVal val="#ppt_h"/>
                                          </p:val>
                                        </p:tav>
                                        <p:tav tm="100000">
                                          <p:val>
                                            <p:strVal val="#ppt_h"/>
                                          </p:val>
                                        </p:tav>
                                      </p:tavLst>
                                    </p:anim>
                                    <p:animEffect transition="in" filter="fade">
                                      <p:cBhvr>
                                        <p:cTn id="63" dur="500"/>
                                        <p:tgtEl>
                                          <p:spTgt spid="22"/>
                                        </p:tgtEl>
                                      </p:cBhvr>
                                    </p:animEffect>
                                  </p:childTnLst>
                                </p:cTn>
                              </p:par>
                            </p:childTnLst>
                          </p:cTn>
                        </p:par>
                        <p:par>
                          <p:cTn id="64" fill="hold" nodeType="afterGroup">
                            <p:stCondLst>
                              <p:cond delay="60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par>
                          <p:cTn id="68" fill="hold" nodeType="afterGroup">
                            <p:stCondLst>
                              <p:cond delay="6500"/>
                            </p:stCondLst>
                            <p:childTnLst>
                              <p:par>
                                <p:cTn id="69" presetID="55"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strVal val="#ppt_w*0.70"/>
                                          </p:val>
                                        </p:tav>
                                        <p:tav tm="100000">
                                          <p:val>
                                            <p:strVal val="#ppt_w"/>
                                          </p:val>
                                        </p:tav>
                                      </p:tavLst>
                                    </p:anim>
                                    <p:anim calcmode="lin" valueType="num">
                                      <p:cBhvr>
                                        <p:cTn id="72" dur="500" fill="hold"/>
                                        <p:tgtEl>
                                          <p:spTgt spid="27"/>
                                        </p:tgtEl>
                                        <p:attrNameLst>
                                          <p:attrName>ppt_h</p:attrName>
                                        </p:attrNameLst>
                                      </p:cBhvr>
                                      <p:tavLst>
                                        <p:tav tm="0">
                                          <p:val>
                                            <p:strVal val="#ppt_h"/>
                                          </p:val>
                                        </p:tav>
                                        <p:tav tm="100000">
                                          <p:val>
                                            <p:strVal val="#ppt_h"/>
                                          </p:val>
                                        </p:tav>
                                      </p:tavLst>
                                    </p:anim>
                                    <p:animEffect transition="in" filter="fade">
                                      <p:cBhvr>
                                        <p:cTn id="73" dur="500"/>
                                        <p:tgtEl>
                                          <p:spTgt spid="27"/>
                                        </p:tgtEl>
                                      </p:cBhvr>
                                    </p:animEffect>
                                  </p:childTnLst>
                                </p:cTn>
                              </p:par>
                            </p:childTnLst>
                          </p:cTn>
                        </p:par>
                        <p:par>
                          <p:cTn id="74" fill="hold" nodeType="afterGroup">
                            <p:stCondLst>
                              <p:cond delay="7000"/>
                            </p:stCondLst>
                            <p:childTnLst>
                              <p:par>
                                <p:cTn id="75" presetID="55" presetClass="entr" presetSubtype="0" fill="hold"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p:cTn id="77" dur="500" fill="hold"/>
                                        <p:tgtEl>
                                          <p:spTgt spid="76"/>
                                        </p:tgtEl>
                                        <p:attrNameLst>
                                          <p:attrName>ppt_w</p:attrName>
                                        </p:attrNameLst>
                                      </p:cBhvr>
                                      <p:tavLst>
                                        <p:tav tm="0">
                                          <p:val>
                                            <p:strVal val="#ppt_w*0.70"/>
                                          </p:val>
                                        </p:tav>
                                        <p:tav tm="100000">
                                          <p:val>
                                            <p:strVal val="#ppt_w"/>
                                          </p:val>
                                        </p:tav>
                                      </p:tavLst>
                                    </p:anim>
                                    <p:anim calcmode="lin" valueType="num">
                                      <p:cBhvr>
                                        <p:cTn id="78" dur="500" fill="hold"/>
                                        <p:tgtEl>
                                          <p:spTgt spid="76"/>
                                        </p:tgtEl>
                                        <p:attrNameLst>
                                          <p:attrName>ppt_h</p:attrName>
                                        </p:attrNameLst>
                                      </p:cBhvr>
                                      <p:tavLst>
                                        <p:tav tm="0">
                                          <p:val>
                                            <p:strVal val="#ppt_h"/>
                                          </p:val>
                                        </p:tav>
                                        <p:tav tm="100000">
                                          <p:val>
                                            <p:strVal val="#ppt_h"/>
                                          </p:val>
                                        </p:tav>
                                      </p:tavLst>
                                    </p:anim>
                                    <p:animEffect transition="in" filter="fade">
                                      <p:cBhvr>
                                        <p:cTn id="79" dur="500"/>
                                        <p:tgtEl>
                                          <p:spTgt spid="76"/>
                                        </p:tgtEl>
                                      </p:cBhvr>
                                    </p:animEffect>
                                  </p:childTnLst>
                                </p:cTn>
                              </p:par>
                            </p:childTnLst>
                          </p:cTn>
                        </p:par>
                        <p:par>
                          <p:cTn id="80" fill="hold" nodeType="afterGroup">
                            <p:stCondLst>
                              <p:cond delay="7500"/>
                            </p:stCondLst>
                            <p:childTnLst>
                              <p:par>
                                <p:cTn id="81" presetID="9" presetClass="entr" presetSubtype="0"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dissolve">
                                      <p:cBhvr>
                                        <p:cTn id="83" dur="500"/>
                                        <p:tgtEl>
                                          <p:spTgt spid="64"/>
                                        </p:tgtEl>
                                      </p:cBhvr>
                                    </p:animEffect>
                                  </p:childTnLst>
                                </p:cTn>
                              </p:par>
                            </p:childTnLst>
                          </p:cTn>
                        </p:par>
                        <p:par>
                          <p:cTn id="84" fill="hold" nodeType="afterGroup">
                            <p:stCondLst>
                              <p:cond delay="8000"/>
                            </p:stCondLst>
                            <p:childTnLst>
                              <p:par>
                                <p:cTn id="85" presetID="55"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strVal val="#ppt_w*0.70"/>
                                          </p:val>
                                        </p:tav>
                                        <p:tav tm="100000">
                                          <p:val>
                                            <p:strVal val="#ppt_w"/>
                                          </p:val>
                                        </p:tav>
                                      </p:tavLst>
                                    </p:anim>
                                    <p:anim calcmode="lin" valueType="num">
                                      <p:cBhvr>
                                        <p:cTn id="88" dur="500" fill="hold"/>
                                        <p:tgtEl>
                                          <p:spTgt spid="65"/>
                                        </p:tgtEl>
                                        <p:attrNameLst>
                                          <p:attrName>ppt_h</p:attrName>
                                        </p:attrNameLst>
                                      </p:cBhvr>
                                      <p:tavLst>
                                        <p:tav tm="0">
                                          <p:val>
                                            <p:strVal val="#ppt_h"/>
                                          </p:val>
                                        </p:tav>
                                        <p:tav tm="100000">
                                          <p:val>
                                            <p:strVal val="#ppt_h"/>
                                          </p:val>
                                        </p:tav>
                                      </p:tavLst>
                                    </p:anim>
                                    <p:animEffect transition="in" filter="fade">
                                      <p:cBhvr>
                                        <p:cTn id="89" dur="500"/>
                                        <p:tgtEl>
                                          <p:spTgt spid="65"/>
                                        </p:tgtEl>
                                      </p:cBhvr>
                                    </p:animEffect>
                                  </p:childTnLst>
                                </p:cTn>
                              </p:par>
                            </p:childTnLst>
                          </p:cTn>
                        </p:par>
                        <p:par>
                          <p:cTn id="90" fill="hold" nodeType="withGroup">
                            <p:stCondLst>
                              <p:cond delay="8500"/>
                            </p:stCondLst>
                            <p:childTnLst>
                              <p:par>
                                <p:cTn id="91" presetID="22" presetClass="entr" presetSubtype="8"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left)">
                                      <p:cBhvr>
                                        <p:cTn id="93" dur="500"/>
                                        <p:tgtEl>
                                          <p:spTgt spid="38"/>
                                        </p:tgtEl>
                                      </p:cBhvr>
                                    </p:animEffect>
                                  </p:childTnLst>
                                </p:cTn>
                              </p:par>
                            </p:childTnLst>
                          </p:cTn>
                        </p:par>
                        <p:par>
                          <p:cTn id="94" fill="hold" nodeType="afterGroup">
                            <p:stCondLst>
                              <p:cond delay="9000"/>
                            </p:stCondLst>
                            <p:childTnLst>
                              <p:par>
                                <p:cTn id="95" presetID="55"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strVal val="#ppt_w*0.70"/>
                                          </p:val>
                                        </p:tav>
                                        <p:tav tm="100000">
                                          <p:val>
                                            <p:strVal val="#ppt_w"/>
                                          </p:val>
                                        </p:tav>
                                      </p:tavLst>
                                    </p:anim>
                                    <p:anim calcmode="lin" valueType="num">
                                      <p:cBhvr>
                                        <p:cTn id="98" dur="500" fill="hold"/>
                                        <p:tgtEl>
                                          <p:spTgt spid="35"/>
                                        </p:tgtEl>
                                        <p:attrNameLst>
                                          <p:attrName>ppt_h</p:attrName>
                                        </p:attrNameLst>
                                      </p:cBhvr>
                                      <p:tavLst>
                                        <p:tav tm="0">
                                          <p:val>
                                            <p:strVal val="#ppt_h"/>
                                          </p:val>
                                        </p:tav>
                                        <p:tav tm="100000">
                                          <p:val>
                                            <p:strVal val="#ppt_h"/>
                                          </p:val>
                                        </p:tav>
                                      </p:tavLst>
                                    </p:anim>
                                    <p:animEffect transition="in" filter="fade">
                                      <p:cBhvr>
                                        <p:cTn id="99" dur="500"/>
                                        <p:tgtEl>
                                          <p:spTgt spid="35"/>
                                        </p:tgtEl>
                                      </p:cBhvr>
                                    </p:animEffect>
                                  </p:childTnLst>
                                </p:cTn>
                              </p:par>
                            </p:childTnLst>
                          </p:cTn>
                        </p:par>
                        <p:par>
                          <p:cTn id="100" fill="hold" nodeType="afterGroup">
                            <p:stCondLst>
                              <p:cond delay="9500"/>
                            </p:stCondLst>
                            <p:childTnLst>
                              <p:par>
                                <p:cTn id="101" presetID="9"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dissolve">
                                      <p:cBhvr>
                                        <p:cTn id="103" dur="500"/>
                                        <p:tgtEl>
                                          <p:spTgt spid="66"/>
                                        </p:tgtEl>
                                      </p:cBhvr>
                                    </p:animEffect>
                                  </p:childTnLst>
                                </p:cTn>
                              </p:par>
                            </p:childTnLst>
                          </p:cTn>
                        </p:par>
                        <p:par>
                          <p:cTn id="104" fill="hold" nodeType="afterGroup">
                            <p:stCondLst>
                              <p:cond delay="10000"/>
                            </p:stCondLst>
                            <p:childTnLst>
                              <p:par>
                                <p:cTn id="105" presetID="55" presetClass="entr" presetSubtype="0"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strVal val="#ppt_w*0.70"/>
                                          </p:val>
                                        </p:tav>
                                        <p:tav tm="100000">
                                          <p:val>
                                            <p:strVal val="#ppt_w"/>
                                          </p:val>
                                        </p:tav>
                                      </p:tavLst>
                                    </p:anim>
                                    <p:anim calcmode="lin" valueType="num">
                                      <p:cBhvr>
                                        <p:cTn id="108" dur="500" fill="hold"/>
                                        <p:tgtEl>
                                          <p:spTgt spid="67"/>
                                        </p:tgtEl>
                                        <p:attrNameLst>
                                          <p:attrName>ppt_h</p:attrName>
                                        </p:attrNameLst>
                                      </p:cBhvr>
                                      <p:tavLst>
                                        <p:tav tm="0">
                                          <p:val>
                                            <p:strVal val="#ppt_h"/>
                                          </p:val>
                                        </p:tav>
                                        <p:tav tm="100000">
                                          <p:val>
                                            <p:strVal val="#ppt_h"/>
                                          </p:val>
                                        </p:tav>
                                      </p:tavLst>
                                    </p:anim>
                                    <p:animEffect transition="in" filter="fade">
                                      <p:cBhvr>
                                        <p:cTn id="109" dur="500"/>
                                        <p:tgtEl>
                                          <p:spTgt spid="67"/>
                                        </p:tgtEl>
                                      </p:cBhvr>
                                    </p:animEffect>
                                  </p:childTnLst>
                                </p:cTn>
                              </p:par>
                            </p:childTnLst>
                          </p:cTn>
                        </p:par>
                        <p:par>
                          <p:cTn id="110" fill="hold" nodeType="afterGroup">
                            <p:stCondLst>
                              <p:cond delay="10500"/>
                            </p:stCondLst>
                            <p:childTnLst>
                              <p:par>
                                <p:cTn id="111" presetID="55" presetClass="entr" presetSubtype="0" fill="hold"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strVal val="#ppt_w*0.70"/>
                                          </p:val>
                                        </p:tav>
                                        <p:tav tm="100000">
                                          <p:val>
                                            <p:strVal val="#ppt_w"/>
                                          </p:val>
                                        </p:tav>
                                      </p:tavLst>
                                    </p:anim>
                                    <p:anim calcmode="lin" valueType="num">
                                      <p:cBhvr>
                                        <p:cTn id="114" dur="500" fill="hold"/>
                                        <p:tgtEl>
                                          <p:spTgt spid="12"/>
                                        </p:tgtEl>
                                        <p:attrNameLst>
                                          <p:attrName>ppt_h</p:attrName>
                                        </p:attrNameLst>
                                      </p:cBhvr>
                                      <p:tavLst>
                                        <p:tav tm="0">
                                          <p:val>
                                            <p:strVal val="#ppt_h"/>
                                          </p:val>
                                        </p:tav>
                                        <p:tav tm="100000">
                                          <p:val>
                                            <p:strVal val="#ppt_h"/>
                                          </p:val>
                                        </p:tav>
                                      </p:tavLst>
                                    </p:anim>
                                    <p:animEffect transition="in" filter="fade">
                                      <p:cBhvr>
                                        <p:cTn id="115" dur="500"/>
                                        <p:tgtEl>
                                          <p:spTgt spid="12"/>
                                        </p:tgtEl>
                                      </p:cBhvr>
                                    </p:animEffect>
                                  </p:childTnLst>
                                </p:cTn>
                              </p:par>
                            </p:childTnLst>
                          </p:cTn>
                        </p:par>
                        <p:par>
                          <p:cTn id="116" fill="hold" nodeType="afterGroup">
                            <p:stCondLst>
                              <p:cond delay="11000"/>
                            </p:stCondLst>
                            <p:childTnLst>
                              <p:par>
                                <p:cTn id="117" presetID="45" presetClass="entr" presetSubtype="0" fill="hold" grpId="0"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anim calcmode="lin" valueType="num">
                                      <p:cBhvr>
                                        <p:cTn id="120" dur="500" fill="hold"/>
                                        <p:tgtEl>
                                          <p:spTgt spid="41"/>
                                        </p:tgtEl>
                                        <p:attrNameLst>
                                          <p:attrName>ppt_w</p:attrName>
                                        </p:attrNameLst>
                                      </p:cBhvr>
                                      <p:tavLst>
                                        <p:tav tm="0" fmla="#ppt_w*sin(2.5*pi*$)">
                                          <p:val>
                                            <p:fltVal val="0"/>
                                          </p:val>
                                        </p:tav>
                                        <p:tav tm="100000">
                                          <p:val>
                                            <p:fltVal val="1"/>
                                          </p:val>
                                        </p:tav>
                                      </p:tavLst>
                                    </p:anim>
                                    <p:anim calcmode="lin" valueType="num">
                                      <p:cBhvr>
                                        <p:cTn id="121" dur="500" fill="hold"/>
                                        <p:tgtEl>
                                          <p:spTgt spid="41"/>
                                        </p:tgtEl>
                                        <p:attrNameLst>
                                          <p:attrName>ppt_h</p:attrName>
                                        </p:attrNameLst>
                                      </p:cBhvr>
                                      <p:tavLst>
                                        <p:tav tm="0">
                                          <p:val>
                                            <p:strVal val="#ppt_h"/>
                                          </p:val>
                                        </p:tav>
                                        <p:tav tm="100000">
                                          <p:val>
                                            <p:strVal val="#ppt_h"/>
                                          </p:val>
                                        </p:tav>
                                      </p:tavLst>
                                    </p:anim>
                                  </p:childTnLst>
                                </p:cTn>
                              </p:par>
                            </p:childTnLst>
                          </p:cTn>
                        </p:par>
                        <p:par>
                          <p:cTn id="122" fill="hold" nodeType="withGroup">
                            <p:stCondLst>
                              <p:cond delay="11500"/>
                            </p:stCondLst>
                            <p:childTnLst>
                              <p:par>
                                <p:cTn id="123" presetID="22" presetClass="entr" presetSubtype="2" fill="hold"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right)">
                                      <p:cBhvr>
                                        <p:cTn id="125" dur="500"/>
                                        <p:tgtEl>
                                          <p:spTgt spid="43"/>
                                        </p:tgtEl>
                                      </p:cBhvr>
                                    </p:animEffect>
                                  </p:childTnLst>
                                </p:cTn>
                              </p:par>
                            </p:childTnLst>
                          </p:cTn>
                        </p:par>
                        <p:par>
                          <p:cTn id="126" fill="hold" nodeType="afterGroup">
                            <p:stCondLst>
                              <p:cond delay="12000"/>
                            </p:stCondLst>
                            <p:childTnLst>
                              <p:par>
                                <p:cTn id="127" presetID="9" presetClass="entr" presetSubtype="0" fill="hold" grpId="0" nodeType="after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dissolve">
                                      <p:cBhvr>
                                        <p:cTn id="129" dur="500"/>
                                        <p:tgtEl>
                                          <p:spTgt spid="60"/>
                                        </p:tgtEl>
                                      </p:cBhvr>
                                    </p:animEffect>
                                  </p:childTnLst>
                                </p:cTn>
                              </p:par>
                            </p:childTnLst>
                          </p:cTn>
                        </p:par>
                        <p:par>
                          <p:cTn id="130" fill="hold" nodeType="afterGroup">
                            <p:stCondLst>
                              <p:cond delay="12500"/>
                            </p:stCondLst>
                            <p:childTnLst>
                              <p:par>
                                <p:cTn id="131" presetID="55" presetClass="entr" presetSubtype="0" fill="hold" nodeType="afterEffect">
                                  <p:stCondLst>
                                    <p:cond delay="0"/>
                                  </p:stCondLst>
                                  <p:childTnLst>
                                    <p:set>
                                      <p:cBhvr>
                                        <p:cTn id="132" dur="1" fill="hold">
                                          <p:stCondLst>
                                            <p:cond delay="0"/>
                                          </p:stCondLst>
                                        </p:cTn>
                                        <p:tgtEl>
                                          <p:spTgt spid="53"/>
                                        </p:tgtEl>
                                        <p:attrNameLst>
                                          <p:attrName>style.visibility</p:attrName>
                                        </p:attrNameLst>
                                      </p:cBhvr>
                                      <p:to>
                                        <p:strVal val="visible"/>
                                      </p:to>
                                    </p:set>
                                    <p:anim calcmode="lin" valueType="num">
                                      <p:cBhvr>
                                        <p:cTn id="133" dur="500" fill="hold"/>
                                        <p:tgtEl>
                                          <p:spTgt spid="53"/>
                                        </p:tgtEl>
                                        <p:attrNameLst>
                                          <p:attrName>ppt_w</p:attrName>
                                        </p:attrNameLst>
                                      </p:cBhvr>
                                      <p:tavLst>
                                        <p:tav tm="0">
                                          <p:val>
                                            <p:strVal val="#ppt_w*0.70"/>
                                          </p:val>
                                        </p:tav>
                                        <p:tav tm="100000">
                                          <p:val>
                                            <p:strVal val="#ppt_w"/>
                                          </p:val>
                                        </p:tav>
                                      </p:tavLst>
                                    </p:anim>
                                    <p:anim calcmode="lin" valueType="num">
                                      <p:cBhvr>
                                        <p:cTn id="134" dur="500" fill="hold"/>
                                        <p:tgtEl>
                                          <p:spTgt spid="53"/>
                                        </p:tgtEl>
                                        <p:attrNameLst>
                                          <p:attrName>ppt_h</p:attrName>
                                        </p:attrNameLst>
                                      </p:cBhvr>
                                      <p:tavLst>
                                        <p:tav tm="0">
                                          <p:val>
                                            <p:strVal val="#ppt_h"/>
                                          </p:val>
                                        </p:tav>
                                        <p:tav tm="100000">
                                          <p:val>
                                            <p:strVal val="#ppt_h"/>
                                          </p:val>
                                        </p:tav>
                                      </p:tavLst>
                                    </p:anim>
                                    <p:animEffect transition="in" filter="fade">
                                      <p:cBhvr>
                                        <p:cTn id="135" dur="500"/>
                                        <p:tgtEl>
                                          <p:spTgt spid="53"/>
                                        </p:tgtEl>
                                      </p:cBhvr>
                                    </p:animEffect>
                                  </p:childTnLst>
                                </p:cTn>
                              </p:par>
                            </p:childTnLst>
                          </p:cTn>
                        </p:par>
                        <p:par>
                          <p:cTn id="136" fill="hold" nodeType="afterGroup">
                            <p:stCondLst>
                              <p:cond delay="13000"/>
                            </p:stCondLst>
                            <p:childTnLst>
                              <p:par>
                                <p:cTn id="137" presetID="22" presetClass="entr" presetSubtype="8" fill="hold" nodeType="after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left)">
                                      <p:cBhvr>
                                        <p:cTn id="139" dur="500"/>
                                        <p:tgtEl>
                                          <p:spTgt spid="45"/>
                                        </p:tgtEl>
                                      </p:cBhvr>
                                    </p:animEffect>
                                  </p:childTnLst>
                                </p:cTn>
                              </p:par>
                            </p:childTnLst>
                          </p:cTn>
                        </p:par>
                        <p:par>
                          <p:cTn id="140" fill="hold" nodeType="afterGroup">
                            <p:stCondLst>
                              <p:cond delay="13500"/>
                            </p:stCondLst>
                            <p:childTnLst>
                              <p:par>
                                <p:cTn id="141" presetID="55" presetClass="entr" presetSubtype="0" fill="hold" grpId="0" nodeType="afterEffect">
                                  <p:stCondLst>
                                    <p:cond delay="0"/>
                                  </p:stCondLst>
                                  <p:childTnLst>
                                    <p:set>
                                      <p:cBhvr>
                                        <p:cTn id="142" dur="1" fill="hold">
                                          <p:stCondLst>
                                            <p:cond delay="0"/>
                                          </p:stCondLst>
                                        </p:cTn>
                                        <p:tgtEl>
                                          <p:spTgt spid="49"/>
                                        </p:tgtEl>
                                        <p:attrNameLst>
                                          <p:attrName>style.visibility</p:attrName>
                                        </p:attrNameLst>
                                      </p:cBhvr>
                                      <p:to>
                                        <p:strVal val="visible"/>
                                      </p:to>
                                    </p:set>
                                    <p:anim calcmode="lin" valueType="num">
                                      <p:cBhvr>
                                        <p:cTn id="143" dur="500" fill="hold"/>
                                        <p:tgtEl>
                                          <p:spTgt spid="49"/>
                                        </p:tgtEl>
                                        <p:attrNameLst>
                                          <p:attrName>ppt_w</p:attrName>
                                        </p:attrNameLst>
                                      </p:cBhvr>
                                      <p:tavLst>
                                        <p:tav tm="0">
                                          <p:val>
                                            <p:strVal val="#ppt_w*0.70"/>
                                          </p:val>
                                        </p:tav>
                                        <p:tav tm="100000">
                                          <p:val>
                                            <p:strVal val="#ppt_w"/>
                                          </p:val>
                                        </p:tav>
                                      </p:tavLst>
                                    </p:anim>
                                    <p:anim calcmode="lin" valueType="num">
                                      <p:cBhvr>
                                        <p:cTn id="144" dur="500" fill="hold"/>
                                        <p:tgtEl>
                                          <p:spTgt spid="49"/>
                                        </p:tgtEl>
                                        <p:attrNameLst>
                                          <p:attrName>ppt_h</p:attrName>
                                        </p:attrNameLst>
                                      </p:cBhvr>
                                      <p:tavLst>
                                        <p:tav tm="0">
                                          <p:val>
                                            <p:strVal val="#ppt_h"/>
                                          </p:val>
                                        </p:tav>
                                        <p:tav tm="100000">
                                          <p:val>
                                            <p:strVal val="#ppt_h"/>
                                          </p:val>
                                        </p:tav>
                                      </p:tavLst>
                                    </p:anim>
                                    <p:animEffect transition="in" filter="fade">
                                      <p:cBhvr>
                                        <p:cTn id="145" dur="500"/>
                                        <p:tgtEl>
                                          <p:spTgt spid="49"/>
                                        </p:tgtEl>
                                      </p:cBhvr>
                                    </p:animEffect>
                                  </p:childTnLst>
                                </p:cTn>
                              </p:par>
                            </p:childTnLst>
                          </p:cTn>
                        </p:par>
                        <p:par>
                          <p:cTn id="146" fill="hold" nodeType="afterGroup">
                            <p:stCondLst>
                              <p:cond delay="14000"/>
                            </p:stCondLst>
                            <p:childTnLst>
                              <p:par>
                                <p:cTn id="147" presetID="55" presetClass="entr" presetSubtype="0" fill="hold"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strVal val="#ppt_w*0.70"/>
                                          </p:val>
                                        </p:tav>
                                        <p:tav tm="100000">
                                          <p:val>
                                            <p:strVal val="#ppt_w"/>
                                          </p:val>
                                        </p:tav>
                                      </p:tavLst>
                                    </p:anim>
                                    <p:anim calcmode="lin" valueType="num">
                                      <p:cBhvr>
                                        <p:cTn id="150" dur="500" fill="hold"/>
                                        <p:tgtEl>
                                          <p:spTgt spid="47"/>
                                        </p:tgtEl>
                                        <p:attrNameLst>
                                          <p:attrName>ppt_h</p:attrName>
                                        </p:attrNameLst>
                                      </p:cBhvr>
                                      <p:tavLst>
                                        <p:tav tm="0">
                                          <p:val>
                                            <p:strVal val="#ppt_h"/>
                                          </p:val>
                                        </p:tav>
                                        <p:tav tm="100000">
                                          <p:val>
                                            <p:strVal val="#ppt_h"/>
                                          </p:val>
                                        </p:tav>
                                      </p:tavLst>
                                    </p:anim>
                                    <p:animEffect transition="in" filter="fade">
                                      <p:cBhvr>
                                        <p:cTn id="151" dur="500"/>
                                        <p:tgtEl>
                                          <p:spTgt spid="47"/>
                                        </p:tgtEl>
                                      </p:cBhvr>
                                    </p:animEffect>
                                  </p:childTnLst>
                                </p:cTn>
                              </p:par>
                            </p:childTnLst>
                          </p:cTn>
                        </p:par>
                        <p:par>
                          <p:cTn id="152" fill="hold" nodeType="afterGroup">
                            <p:stCondLst>
                              <p:cond delay="14500"/>
                            </p:stCondLst>
                            <p:childTnLst>
                              <p:par>
                                <p:cTn id="153" presetID="55" presetClass="entr" presetSubtype="0"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strVal val="#ppt_w*0.70"/>
                                          </p:val>
                                        </p:tav>
                                        <p:tav tm="100000">
                                          <p:val>
                                            <p:strVal val="#ppt_w"/>
                                          </p:val>
                                        </p:tav>
                                      </p:tavLst>
                                    </p:anim>
                                    <p:anim calcmode="lin" valueType="num">
                                      <p:cBhvr>
                                        <p:cTn id="156" dur="500" fill="hold"/>
                                        <p:tgtEl>
                                          <p:spTgt spid="52"/>
                                        </p:tgtEl>
                                        <p:attrNameLst>
                                          <p:attrName>ppt_h</p:attrName>
                                        </p:attrNameLst>
                                      </p:cBhvr>
                                      <p:tavLst>
                                        <p:tav tm="0">
                                          <p:val>
                                            <p:strVal val="#ppt_h"/>
                                          </p:val>
                                        </p:tav>
                                        <p:tav tm="100000">
                                          <p:val>
                                            <p:strVal val="#ppt_h"/>
                                          </p:val>
                                        </p:tav>
                                      </p:tavLst>
                                    </p:anim>
                                    <p:animEffect transition="in" filter="fade">
                                      <p:cBhvr>
                                        <p:cTn id="157" dur="500"/>
                                        <p:tgtEl>
                                          <p:spTgt spid="52"/>
                                        </p:tgtEl>
                                      </p:cBhvr>
                                    </p:animEffect>
                                  </p:childTnLst>
                                </p:cTn>
                              </p:par>
                            </p:childTnLst>
                          </p:cTn>
                        </p:par>
                        <p:par>
                          <p:cTn id="158" fill="hold" nodeType="afterGroup">
                            <p:stCondLst>
                              <p:cond delay="15000"/>
                            </p:stCondLst>
                            <p:childTnLst>
                              <p:par>
                                <p:cTn id="159" presetID="55" presetClass="entr" presetSubtype="0" fill="hold" nodeType="afterEffect">
                                  <p:stCondLst>
                                    <p:cond delay="0"/>
                                  </p:stCondLst>
                                  <p:childTnLst>
                                    <p:set>
                                      <p:cBhvr>
                                        <p:cTn id="160" dur="1" fill="hold">
                                          <p:stCondLst>
                                            <p:cond delay="0"/>
                                          </p:stCondLst>
                                        </p:cTn>
                                        <p:tgtEl>
                                          <p:spTgt spid="55"/>
                                        </p:tgtEl>
                                        <p:attrNameLst>
                                          <p:attrName>style.visibility</p:attrName>
                                        </p:attrNameLst>
                                      </p:cBhvr>
                                      <p:to>
                                        <p:strVal val="visible"/>
                                      </p:to>
                                    </p:set>
                                    <p:anim calcmode="lin" valueType="num">
                                      <p:cBhvr>
                                        <p:cTn id="161" dur="500" fill="hold"/>
                                        <p:tgtEl>
                                          <p:spTgt spid="55"/>
                                        </p:tgtEl>
                                        <p:attrNameLst>
                                          <p:attrName>ppt_w</p:attrName>
                                        </p:attrNameLst>
                                      </p:cBhvr>
                                      <p:tavLst>
                                        <p:tav tm="0">
                                          <p:val>
                                            <p:strVal val="#ppt_w*0.70"/>
                                          </p:val>
                                        </p:tav>
                                        <p:tav tm="100000">
                                          <p:val>
                                            <p:strVal val="#ppt_w"/>
                                          </p:val>
                                        </p:tav>
                                      </p:tavLst>
                                    </p:anim>
                                    <p:anim calcmode="lin" valueType="num">
                                      <p:cBhvr>
                                        <p:cTn id="162" dur="500" fill="hold"/>
                                        <p:tgtEl>
                                          <p:spTgt spid="55"/>
                                        </p:tgtEl>
                                        <p:attrNameLst>
                                          <p:attrName>ppt_h</p:attrName>
                                        </p:attrNameLst>
                                      </p:cBhvr>
                                      <p:tavLst>
                                        <p:tav tm="0">
                                          <p:val>
                                            <p:strVal val="#ppt_h"/>
                                          </p:val>
                                        </p:tav>
                                        <p:tav tm="100000">
                                          <p:val>
                                            <p:strVal val="#ppt_h"/>
                                          </p:val>
                                        </p:tav>
                                      </p:tavLst>
                                    </p:anim>
                                    <p:animEffect transition="in" filter="fade">
                                      <p:cBhvr>
                                        <p:cTn id="163" dur="500"/>
                                        <p:tgtEl>
                                          <p:spTgt spid="55"/>
                                        </p:tgtEl>
                                      </p:cBhvr>
                                    </p:animEffect>
                                  </p:childTnLst>
                                </p:cTn>
                              </p:par>
                            </p:childTnLst>
                          </p:cTn>
                        </p:par>
                        <p:par>
                          <p:cTn id="164" fill="hold" nodeType="afterGroup">
                            <p:stCondLst>
                              <p:cond delay="15500"/>
                            </p:stCondLst>
                            <p:childTnLst>
                              <p:par>
                                <p:cTn id="165" presetID="9" presetClass="entr" presetSubtype="0" fill="hold" nodeType="afterEffect">
                                  <p:stCondLst>
                                    <p:cond delay="0"/>
                                  </p:stCondLst>
                                  <p:childTnLst>
                                    <p:set>
                                      <p:cBhvr>
                                        <p:cTn id="166" dur="1" fill="hold">
                                          <p:stCondLst>
                                            <p:cond delay="0"/>
                                          </p:stCondLst>
                                        </p:cTn>
                                        <p:tgtEl>
                                          <p:spTgt spid="77"/>
                                        </p:tgtEl>
                                        <p:attrNameLst>
                                          <p:attrName>style.visibility</p:attrName>
                                        </p:attrNameLst>
                                      </p:cBhvr>
                                      <p:to>
                                        <p:strVal val="visible"/>
                                      </p:to>
                                    </p:set>
                                    <p:animEffect transition="in" filter="dissolve">
                                      <p:cBhvr>
                                        <p:cTn id="167" dur="500"/>
                                        <p:tgtEl>
                                          <p:spTgt spid="77"/>
                                        </p:tgtEl>
                                      </p:cBhvr>
                                    </p:animEffect>
                                  </p:childTnLst>
                                </p:cTn>
                              </p:par>
                            </p:childTnLst>
                          </p:cTn>
                        </p:par>
                        <p:par>
                          <p:cTn id="168" fill="hold" nodeType="afterGroup">
                            <p:stCondLst>
                              <p:cond delay="16000"/>
                            </p:stCondLst>
                            <p:childTnLst>
                              <p:par>
                                <p:cTn id="169" presetID="9" presetClass="entr" presetSubtype="0" fill="hold" grpId="0" nodeType="afterEffect">
                                  <p:stCondLst>
                                    <p:cond delay="0"/>
                                  </p:stCondLst>
                                  <p:childTnLst>
                                    <p:set>
                                      <p:cBhvr>
                                        <p:cTn id="170" dur="1" fill="hold">
                                          <p:stCondLst>
                                            <p:cond delay="0"/>
                                          </p:stCondLst>
                                        </p:cTn>
                                        <p:tgtEl>
                                          <p:spTgt spid="75"/>
                                        </p:tgtEl>
                                        <p:attrNameLst>
                                          <p:attrName>style.visibility</p:attrName>
                                        </p:attrNameLst>
                                      </p:cBhvr>
                                      <p:to>
                                        <p:strVal val="visible"/>
                                      </p:to>
                                    </p:set>
                                    <p:animEffect transition="in" filter="dissolve">
                                      <p:cBhvr>
                                        <p:cTn id="171" dur="500"/>
                                        <p:tgtEl>
                                          <p:spTgt spid="75"/>
                                        </p:tgtEl>
                                      </p:cBhvr>
                                    </p:animEffect>
                                  </p:childTnLst>
                                </p:cTn>
                              </p:par>
                            </p:childTnLst>
                          </p:cTn>
                        </p:par>
                        <p:par>
                          <p:cTn id="172" fill="hold" nodeType="afterGroup">
                            <p:stCondLst>
                              <p:cond delay="16500"/>
                            </p:stCondLst>
                            <p:childTnLst>
                              <p:par>
                                <p:cTn id="173" presetID="55" presetClass="entr" presetSubtype="0" fill="hold" grpId="0" nodeType="afterEffect">
                                  <p:stCondLst>
                                    <p:cond delay="0"/>
                                  </p:stCondLst>
                                  <p:childTnLst>
                                    <p:set>
                                      <p:cBhvr>
                                        <p:cTn id="174" dur="1" fill="hold">
                                          <p:stCondLst>
                                            <p:cond delay="0"/>
                                          </p:stCondLst>
                                        </p:cTn>
                                        <p:tgtEl>
                                          <p:spTgt spid="74"/>
                                        </p:tgtEl>
                                        <p:attrNameLst>
                                          <p:attrName>style.visibility</p:attrName>
                                        </p:attrNameLst>
                                      </p:cBhvr>
                                      <p:to>
                                        <p:strVal val="visible"/>
                                      </p:to>
                                    </p:set>
                                    <p:anim calcmode="lin" valueType="num">
                                      <p:cBhvr>
                                        <p:cTn id="175" dur="500" fill="hold"/>
                                        <p:tgtEl>
                                          <p:spTgt spid="74"/>
                                        </p:tgtEl>
                                        <p:attrNameLst>
                                          <p:attrName>ppt_w</p:attrName>
                                        </p:attrNameLst>
                                      </p:cBhvr>
                                      <p:tavLst>
                                        <p:tav tm="0">
                                          <p:val>
                                            <p:strVal val="#ppt_w*0.70"/>
                                          </p:val>
                                        </p:tav>
                                        <p:tav tm="100000">
                                          <p:val>
                                            <p:strVal val="#ppt_w"/>
                                          </p:val>
                                        </p:tav>
                                      </p:tavLst>
                                    </p:anim>
                                    <p:anim calcmode="lin" valueType="num">
                                      <p:cBhvr>
                                        <p:cTn id="176" dur="500" fill="hold"/>
                                        <p:tgtEl>
                                          <p:spTgt spid="74"/>
                                        </p:tgtEl>
                                        <p:attrNameLst>
                                          <p:attrName>ppt_h</p:attrName>
                                        </p:attrNameLst>
                                      </p:cBhvr>
                                      <p:tavLst>
                                        <p:tav tm="0">
                                          <p:val>
                                            <p:strVal val="#ppt_h"/>
                                          </p:val>
                                        </p:tav>
                                        <p:tav tm="100000">
                                          <p:val>
                                            <p:strVal val="#ppt_h"/>
                                          </p:val>
                                        </p:tav>
                                      </p:tavLst>
                                    </p:anim>
                                    <p:animEffect transition="in" filter="fade">
                                      <p:cBhvr>
                                        <p:cTn id="177" dur="500"/>
                                        <p:tgtEl>
                                          <p:spTgt spid="74"/>
                                        </p:tgtEl>
                                      </p:cBhvr>
                                    </p:animEffect>
                                  </p:childTnLst>
                                </p:cTn>
                              </p:par>
                            </p:childTnLst>
                          </p:cTn>
                        </p:par>
                        <p:par>
                          <p:cTn id="178" fill="hold" nodeType="afterGroup">
                            <p:stCondLst>
                              <p:cond delay="17000"/>
                            </p:stCondLst>
                            <p:childTnLst>
                              <p:par>
                                <p:cTn id="179" presetID="45" presetClass="entr" presetSubtype="0" fill="hold" grpId="0" nodeType="afterEffect">
                                  <p:stCondLst>
                                    <p:cond delay="0"/>
                                  </p:stCondLst>
                                  <p:childTnLst>
                                    <p:set>
                                      <p:cBhvr>
                                        <p:cTn id="180" dur="1" fill="hold">
                                          <p:stCondLst>
                                            <p:cond delay="0"/>
                                          </p:stCondLst>
                                        </p:cTn>
                                        <p:tgtEl>
                                          <p:spTgt spid="80"/>
                                        </p:tgtEl>
                                        <p:attrNameLst>
                                          <p:attrName>style.visibility</p:attrName>
                                        </p:attrNameLst>
                                      </p:cBhvr>
                                      <p:to>
                                        <p:strVal val="visible"/>
                                      </p:to>
                                    </p:set>
                                    <p:animEffect transition="in" filter="fade">
                                      <p:cBhvr>
                                        <p:cTn id="181" dur="500"/>
                                        <p:tgtEl>
                                          <p:spTgt spid="80"/>
                                        </p:tgtEl>
                                      </p:cBhvr>
                                    </p:animEffect>
                                    <p:anim calcmode="lin" valueType="num">
                                      <p:cBhvr>
                                        <p:cTn id="182" dur="500" fill="hold"/>
                                        <p:tgtEl>
                                          <p:spTgt spid="80"/>
                                        </p:tgtEl>
                                        <p:attrNameLst>
                                          <p:attrName>ppt_w</p:attrName>
                                        </p:attrNameLst>
                                      </p:cBhvr>
                                      <p:tavLst>
                                        <p:tav tm="0" fmla="#ppt_w*sin(2.5*pi*$)">
                                          <p:val>
                                            <p:fltVal val="0"/>
                                          </p:val>
                                        </p:tav>
                                        <p:tav tm="100000">
                                          <p:val>
                                            <p:fltVal val="1"/>
                                          </p:val>
                                        </p:tav>
                                      </p:tavLst>
                                    </p:anim>
                                    <p:anim calcmode="lin" valueType="num">
                                      <p:cBhvr>
                                        <p:cTn id="183" dur="500" fill="hold"/>
                                        <p:tgtEl>
                                          <p:spTgt spid="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7" grpId="0"/>
      <p:bldP spid="35" grpId="0"/>
      <p:bldP spid="41" grpId="0"/>
      <p:bldP spid="49" grpId="0" animBg="1"/>
      <p:bldP spid="52" grpId="0"/>
      <p:bldP spid="60" grpId="0" animBg="1"/>
      <p:bldP spid="64" grpId="0" animBg="1"/>
      <p:bldP spid="65" grpId="0"/>
      <p:bldP spid="66" grpId="0" animBg="1"/>
      <p:bldP spid="67" grpId="0"/>
      <p:bldP spid="74" grpId="0"/>
      <p:bldP spid="75" grpId="0" animBg="1"/>
      <p:bldP spid="80" grpId="0"/>
      <p:bldP spid="82" grpId="0" animBg="1"/>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34D3-C031-4389-901E-B7FFCE3C170E}"/>
              </a:ext>
            </a:extLst>
          </p:cNvPr>
          <p:cNvSpPr>
            <a:spLocks noGrp="1"/>
          </p:cNvSpPr>
          <p:nvPr>
            <p:ph type="title"/>
          </p:nvPr>
        </p:nvSpPr>
        <p:spPr>
          <a:xfrm>
            <a:off x="576260" y="381000"/>
            <a:ext cx="5462588" cy="685800"/>
          </a:xfrm>
        </p:spPr>
        <p:txBody>
          <a:bodyPr/>
          <a:lstStyle/>
          <a:p>
            <a:r>
              <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POSSIBLE SCENARIOS</a:t>
            </a:r>
          </a:p>
        </p:txBody>
      </p:sp>
      <p:grpSp>
        <p:nvGrpSpPr>
          <p:cNvPr id="3" name="Group 2">
            <a:extLst>
              <a:ext uri="{FF2B5EF4-FFF2-40B4-BE49-F238E27FC236}">
                <a16:creationId xmlns:a16="http://schemas.microsoft.com/office/drawing/2014/main" id="{9E5ACE34-B276-4DDA-B58B-6158E2E004D6}"/>
              </a:ext>
            </a:extLst>
          </p:cNvPr>
          <p:cNvGrpSpPr/>
          <p:nvPr/>
        </p:nvGrpSpPr>
        <p:grpSpPr>
          <a:xfrm>
            <a:off x="23255" y="0"/>
            <a:ext cx="9120745" cy="6858000"/>
            <a:chOff x="23255" y="0"/>
            <a:chExt cx="9120745" cy="6858000"/>
          </a:xfrm>
        </p:grpSpPr>
        <p:pic>
          <p:nvPicPr>
            <p:cNvPr id="1028" name="Picture 4" descr="Image result for pics 70 ad destruction of jerusalem">
              <a:extLst>
                <a:ext uri="{FF2B5EF4-FFF2-40B4-BE49-F238E27FC236}">
                  <a16:creationId xmlns:a16="http://schemas.microsoft.com/office/drawing/2014/main" id="{E24BCD95-5455-4C6F-AE3C-7BE70E5A4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0" y="4960144"/>
              <a:ext cx="2505075" cy="18788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related image detail">
              <a:extLst>
                <a:ext uri="{FF2B5EF4-FFF2-40B4-BE49-F238E27FC236}">
                  <a16:creationId xmlns:a16="http://schemas.microsoft.com/office/drawing/2014/main" id="{C1F9A826-E5A3-4019-AB75-71D6527BB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550" y="0"/>
              <a:ext cx="25294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 A. Wright\Pictures\2022-03-30 Daniel\Daniel 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5" y="1490017"/>
              <a:ext cx="6572806" cy="53679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patternsofevidence.com/wp-content/uploads/2017/03/third-wall-of-jerusalem-2.jpg">
              <a:hlinkClick r:id="rId5" tooltip="&quot;&quot;"/>
              <a:extLst>
                <a:ext uri="{FF2B5EF4-FFF2-40B4-BE49-F238E27FC236}">
                  <a16:creationId xmlns:a16="http://schemas.microsoft.com/office/drawing/2014/main" id="{5A0F987A-4E6C-4E62-B187-2B431C094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4550" y="2158462"/>
              <a:ext cx="2506195" cy="196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39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BD4AF-8182-47EE-8BBD-3808920F7119}"/>
              </a:ext>
            </a:extLst>
          </p:cNvPr>
          <p:cNvSpPr>
            <a:spLocks noGrp="1"/>
          </p:cNvSpPr>
          <p:nvPr>
            <p:ph type="title"/>
          </p:nvPr>
        </p:nvSpPr>
        <p:spPr>
          <a:xfrm>
            <a:off x="609600" y="406241"/>
            <a:ext cx="5029200" cy="609600"/>
          </a:xfrm>
        </p:spPr>
        <p:txBody>
          <a:bodyPr/>
          <a:lstStyle/>
          <a:p>
            <a:pPr algn="ct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a:t>
            </a:r>
            <a:r>
              <a:rPr lang="en-US" sz="3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11:36-45</a:t>
            </a:r>
          </a:p>
        </p:txBody>
      </p:sp>
      <p:sp>
        <p:nvSpPr>
          <p:cNvPr id="5" name="TextBox 4">
            <a:extLst>
              <a:ext uri="{FF2B5EF4-FFF2-40B4-BE49-F238E27FC236}">
                <a16:creationId xmlns:a16="http://schemas.microsoft.com/office/drawing/2014/main" id="{5F275C25-92A6-48BD-B222-FD5B940748B4}"/>
              </a:ext>
            </a:extLst>
          </p:cNvPr>
          <p:cNvSpPr txBox="1"/>
          <p:nvPr/>
        </p:nvSpPr>
        <p:spPr>
          <a:xfrm>
            <a:off x="0" y="1441132"/>
            <a:ext cx="9144000" cy="5416868"/>
          </a:xfrm>
          <a:prstGeom prst="rect">
            <a:avLst/>
          </a:prstGeom>
          <a:noFill/>
        </p:spPr>
        <p:txBody>
          <a:bodyPr wrap="square" rtlCol="0">
            <a:spAutoFit/>
          </a:bodyPr>
          <a:lstStyle/>
          <a:p>
            <a:pPr algn="l" rtl="0"/>
            <a:r>
              <a:rPr lang="en-US" sz="1600" dirty="0"/>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king will do as he pleases</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exalt and magnify himself above every god and will speak monstrous things against the God of gods</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he will prosper until the indignation is finished, for that which is decreed will be done.</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37</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show no regard for the gods of his fathers</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or for the desire of women, nor will he show regard for any other god; for he will magnify himself above them all.</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38</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instead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honor a god of fortresses</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 god whom his fathers did not know; he will honor him with gold, silver, costly stones and treasures.</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39</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take action against the strongest of fortresses with the help of a foreign god</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he will give great honor to those who acknowledge him and will cause them to rule over the many, and will parcel out land for a price.</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40</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the end time</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king of the South will collide with him, and the king of the North will storm against him with chariots, with horsemen and with many ships; and he will enter countries, overflow them and pass through.</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41</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also enter the beautiful land</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many countries will fall; but these will be rescued out of his hand: Edom, Moab and the foremost of the sons of Ammon.</a:t>
            </a:r>
            <a:endParaRPr lang="en-US" sz="15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42</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stretch out his hand</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against other countries, and the land of Egypt will not escape</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43</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he will gain control over the hidden treasures of gold and silver and over all the precious things of Egypt; and Libyans and Ethiopians will follow at his heels.</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44</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rumors from the East and from the North will disturb him</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he will go forth with great wrath to destroy and annihilate many.</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45</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pitch the tents of his royal pavilion between the seas and the beautiful Holy Mountain</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yet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come to his end, and no one will help him</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pic>
        <p:nvPicPr>
          <p:cNvPr id="7" name="Picture 4" descr="C:\Users\Paul A. Wright\Pictures\2022-03-30 Daniel\Daniel 010.jpg">
            <a:extLst>
              <a:ext uri="{FF2B5EF4-FFF2-40B4-BE49-F238E27FC236}">
                <a16:creationId xmlns:a16="http://schemas.microsoft.com/office/drawing/2014/main" id="{5CC81AAB-3DE6-41BC-802F-FC9F0D1C4F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07" b="54924"/>
          <a:stretch/>
        </p:blipFill>
        <p:spPr bwMode="auto">
          <a:xfrm>
            <a:off x="6618643" y="19050"/>
            <a:ext cx="2525357" cy="1422082"/>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1000"/>
                                        <p:tgtEl>
                                          <p:spTgt spid="7"/>
                                        </p:tgtEl>
                                      </p:cBhvr>
                                    </p:animEffect>
                                  </p:childTnLst>
                                </p:cTn>
                              </p:par>
                              <p:par>
                                <p:cTn id="14" presetID="16" presetClass="entr" presetSubtype="37"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outVertical)">
                                      <p:cBhvr>
                                        <p:cTn id="16" dur="1000"/>
                                        <p:tgtEl>
                                          <p:spTgt spid="5">
                                            <p:txEl>
                                              <p:pRg st="0" end="0"/>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outVertical)">
                                      <p:cBhvr>
                                        <p:cTn id="19" dur="1000"/>
                                        <p:tgtEl>
                                          <p:spTgt spid="5">
                                            <p:txEl>
                                              <p:pRg st="1" end="1"/>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outVertical)">
                                      <p:cBhvr>
                                        <p:cTn id="22" dur="1000"/>
                                        <p:tgtEl>
                                          <p:spTgt spid="5">
                                            <p:txEl>
                                              <p:pRg st="2" end="2"/>
                                            </p:txEl>
                                          </p:spTgt>
                                        </p:tgtEl>
                                      </p:cBhvr>
                                    </p:animEffect>
                                  </p:childTnLst>
                                </p:cTn>
                              </p:par>
                              <p:par>
                                <p:cTn id="23" presetID="16" presetClass="entr" presetSubtype="37"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outVertical)">
                                      <p:cBhvr>
                                        <p:cTn id="25" dur="1000"/>
                                        <p:tgtEl>
                                          <p:spTgt spid="5">
                                            <p:txEl>
                                              <p:pRg st="3" end="3"/>
                                            </p:txEl>
                                          </p:spTgt>
                                        </p:tgtEl>
                                      </p:cBhvr>
                                    </p:animEffect>
                                  </p:childTnLst>
                                </p:cTn>
                              </p:par>
                              <p:par>
                                <p:cTn id="26" presetID="16" presetClass="entr" presetSubtype="37"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outVertical)">
                                      <p:cBhvr>
                                        <p:cTn id="28" dur="1000"/>
                                        <p:tgtEl>
                                          <p:spTgt spid="5">
                                            <p:txEl>
                                              <p:pRg st="4" end="4"/>
                                            </p:txEl>
                                          </p:spTgt>
                                        </p:tgtEl>
                                      </p:cBhvr>
                                    </p:animEffect>
                                  </p:childTnLst>
                                </p:cTn>
                              </p:par>
                              <p:par>
                                <p:cTn id="29" presetID="16" presetClass="entr" presetSubtype="37"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arn(outVertical)">
                                      <p:cBhvr>
                                        <p:cTn id="31" dur="1000"/>
                                        <p:tgtEl>
                                          <p:spTgt spid="5">
                                            <p:txEl>
                                              <p:pRg st="5" end="5"/>
                                            </p:txEl>
                                          </p:spTgt>
                                        </p:tgtEl>
                                      </p:cBhvr>
                                    </p:animEffect>
                                  </p:childTnLst>
                                </p:cTn>
                              </p:par>
                              <p:par>
                                <p:cTn id="32" presetID="16" presetClass="entr" presetSubtype="37"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barn(outVertical)">
                                      <p:cBhvr>
                                        <p:cTn id="34" dur="1000"/>
                                        <p:tgtEl>
                                          <p:spTgt spid="5">
                                            <p:txEl>
                                              <p:pRg st="6" end="6"/>
                                            </p:txEl>
                                          </p:spTgt>
                                        </p:tgtEl>
                                      </p:cBhvr>
                                    </p:animEffect>
                                  </p:childTnLst>
                                </p:cTn>
                              </p:par>
                              <p:par>
                                <p:cTn id="35" presetID="16" presetClass="entr" presetSubtype="37"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outVertical)">
                                      <p:cBhvr>
                                        <p:cTn id="37" dur="1000"/>
                                        <p:tgtEl>
                                          <p:spTgt spid="5">
                                            <p:txEl>
                                              <p:pRg st="7" end="7"/>
                                            </p:txEl>
                                          </p:spTgt>
                                        </p:tgtEl>
                                      </p:cBhvr>
                                    </p:animEffect>
                                  </p:childTnLst>
                                </p:cTn>
                              </p:par>
                              <p:par>
                                <p:cTn id="38" presetID="16" presetClass="entr" presetSubtype="37"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barn(outVertical)">
                                      <p:cBhvr>
                                        <p:cTn id="40" dur="1000"/>
                                        <p:tgtEl>
                                          <p:spTgt spid="5">
                                            <p:txEl>
                                              <p:pRg st="8" end="8"/>
                                            </p:txEl>
                                          </p:spTgt>
                                        </p:tgtEl>
                                      </p:cBhvr>
                                    </p:animEffect>
                                  </p:childTnLst>
                                </p:cTn>
                              </p:par>
                              <p:par>
                                <p:cTn id="41" presetID="16" presetClass="entr" presetSubtype="37"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barn(outVertical)">
                                      <p:cBhvr>
                                        <p:cTn id="43"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F0F6-7BE2-4E9F-86F3-7B37278F7470}"/>
              </a:ext>
            </a:extLst>
          </p:cNvPr>
          <p:cNvSpPr>
            <a:spLocks noGrp="1"/>
          </p:cNvSpPr>
          <p:nvPr>
            <p:ph type="title"/>
          </p:nvPr>
        </p:nvSpPr>
        <p:spPr>
          <a:xfrm>
            <a:off x="1219200" y="556022"/>
            <a:ext cx="4087290" cy="609600"/>
          </a:xfrm>
        </p:spPr>
        <p:txBody>
          <a:bodyPr/>
          <a:lstStyle/>
          <a:p>
            <a:pPr algn="ctr"/>
            <a:r>
              <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12:1-4</a:t>
            </a:r>
          </a:p>
        </p:txBody>
      </p:sp>
      <p:sp>
        <p:nvSpPr>
          <p:cNvPr id="3" name="TextBox 2">
            <a:extLst>
              <a:ext uri="{FF2B5EF4-FFF2-40B4-BE49-F238E27FC236}">
                <a16:creationId xmlns:a16="http://schemas.microsoft.com/office/drawing/2014/main" id="{B14F472C-A016-4840-A329-8D4C2EEE0E7D}"/>
              </a:ext>
            </a:extLst>
          </p:cNvPr>
          <p:cNvSpPr txBox="1"/>
          <p:nvPr/>
        </p:nvSpPr>
        <p:spPr>
          <a:xfrm>
            <a:off x="152400" y="1905000"/>
            <a:ext cx="8839200" cy="5232202"/>
          </a:xfrm>
          <a:prstGeom prst="rect">
            <a:avLst/>
          </a:prstGeom>
          <a:noFill/>
        </p:spPr>
        <p:txBody>
          <a:bodyPr wrap="square" rtlCol="0">
            <a:spAutoFit/>
          </a:bodyPr>
          <a:lstStyle/>
          <a:p>
            <a:pPr algn="l" rtl="0"/>
            <a:r>
              <a:rPr lang="en-US" dirty="0"/>
              <a:t>	</a:t>
            </a:r>
            <a:r>
              <a:rPr 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“Now at that time </a:t>
            </a:r>
            <a:r>
              <a:rPr lang="en-US" sz="20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Michael, the great prince</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who stands guard over the sons of your people, </a:t>
            </a:r>
            <a:r>
              <a:rPr lang="en-US" sz="20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 arise</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20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will be a time of distress such as never occurred since there was a nation until that time</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that time your people, everyone who is found written in the book, will be rescued.</a:t>
            </a:r>
          </a:p>
          <a:p>
            <a:pPr algn="l" rtl="0"/>
            <a:endParaRPr lang="en-US"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Many of those who sleep in the dust of the ground</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will awake, these to everlasting life, but the others to disgrace and everlasting contempt.</a:t>
            </a:r>
          </a:p>
          <a:p>
            <a:pPr algn="l" rtl="0"/>
            <a:endParaRPr lang="en-US"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“Those who have insight will shine brightly like the brightness of the expanse of heaven, and those who lead the many to righteousness, like the stars forever and ever.</a:t>
            </a:r>
          </a:p>
          <a:p>
            <a:pPr algn="l" rtl="0"/>
            <a:endParaRPr lang="en-US"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as for you, </a:t>
            </a:r>
            <a:r>
              <a:rPr lang="en-US" sz="20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conceal these words and seal up the book until the end of time</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many will go back and forth, and knowledge will increase.”</a:t>
            </a:r>
          </a:p>
          <a:p>
            <a:pPr algn="l" rtl="0"/>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pic>
        <p:nvPicPr>
          <p:cNvPr id="2052" name="Picture 4" descr="See the source image">
            <a:extLst>
              <a:ext uri="{FF2B5EF4-FFF2-40B4-BE49-F238E27FC236}">
                <a16:creationId xmlns:a16="http://schemas.microsoft.com/office/drawing/2014/main" id="{93BAA26D-0644-49C9-9823-032B7A4BBD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5037" cy="165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5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8" presetClass="entr" presetSubtype="16"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diamond(in)">
                                      <p:cBhvr>
                                        <p:cTn id="11" dur="1250"/>
                                        <p:tgtEl>
                                          <p:spTgt spid="2052"/>
                                        </p:tgtEl>
                                      </p:cBhvr>
                                    </p:animEffect>
                                  </p:childTnLst>
                                </p:cTn>
                              </p:par>
                              <p:par>
                                <p:cTn id="12" presetID="6" presetClass="entr" presetSubtype="16"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125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25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125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1250"/>
                                        <p:tgtEl>
                                          <p:spTgt spid="3">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35F9-ACC3-4A1D-8F67-7231E2E95EAA}"/>
              </a:ext>
            </a:extLst>
          </p:cNvPr>
          <p:cNvSpPr>
            <a:spLocks noGrp="1"/>
          </p:cNvSpPr>
          <p:nvPr>
            <p:ph type="title"/>
          </p:nvPr>
        </p:nvSpPr>
        <p:spPr>
          <a:xfrm>
            <a:off x="1219200" y="533400"/>
            <a:ext cx="4239690" cy="609600"/>
          </a:xfrm>
        </p:spPr>
        <p:txBody>
          <a:bodyPr/>
          <a:lstStyle/>
          <a:p>
            <a:pPr algn="ct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 </a:t>
            </a:r>
            <a:r>
              <a:rPr lang="en-US" sz="3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12:5-13</a:t>
            </a:r>
          </a:p>
        </p:txBody>
      </p:sp>
      <p:sp>
        <p:nvSpPr>
          <p:cNvPr id="3" name="TextBox 2">
            <a:extLst>
              <a:ext uri="{FF2B5EF4-FFF2-40B4-BE49-F238E27FC236}">
                <a16:creationId xmlns:a16="http://schemas.microsoft.com/office/drawing/2014/main" id="{C69A3E0B-2136-4032-B9F4-08973BA44AD7}"/>
              </a:ext>
            </a:extLst>
          </p:cNvPr>
          <p:cNvSpPr txBox="1"/>
          <p:nvPr/>
        </p:nvSpPr>
        <p:spPr>
          <a:xfrm>
            <a:off x="0" y="1371600"/>
            <a:ext cx="9144000" cy="5160387"/>
          </a:xfrm>
          <a:prstGeom prst="rect">
            <a:avLst/>
          </a:prstGeom>
          <a:noFill/>
        </p:spPr>
        <p:txBody>
          <a:bodyPr wrap="square" rtlCol="0">
            <a:spAutoFit/>
          </a:bodyPr>
          <a:lstStyle/>
          <a:p>
            <a:pPr algn="l" rtl="0"/>
            <a:endParaRPr lang="en-US" dirty="0"/>
          </a:p>
          <a:p>
            <a:pPr algn="l" rtl="0"/>
            <a:r>
              <a:rPr lang="en-US" sz="1800" dirty="0"/>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I, Daniel, looked and behold, two others were standing, one on this bank of the river and the other on that bank of the river.</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one said to the man dressed in linen, who was above the waters of the river,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long will it be until the end of these wonders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 heard the man dressed in linen, who was above the waters of the river, as he raised his right hand and his left toward heaven, and swore by Him who lives forever that it would be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a time, times, and half a time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soon as they finish shattering the power of the holy people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all these events will be completed.</a:t>
            </a:r>
            <a:endParaRPr lang="en-US" sz="16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for me, I heard but could not understand; so I said, “My lord, what will be the outcome of these events?”</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He said, “Go your way, Daniel, for these words are concealed and sealed up until the end time.</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Many will be purged, purified and refined, but the wicked will act wickedly</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none of the wicked will understand, but those who have insight will understand.</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the time that the regular sacrifice is abolished</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the abomination of desolation is set up, there will be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1,290 days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16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“How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blessed is he who keeps waiting and attains to</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1,335 days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as for you, go your way to the end; then you will enter into rest and rise again for your allotted portion at the end of the age.”</a:t>
            </a:r>
          </a:p>
        </p:txBody>
      </p:sp>
      <p:pic>
        <p:nvPicPr>
          <p:cNvPr id="3074" name="Picture 2" descr="See the source image">
            <a:extLst>
              <a:ext uri="{FF2B5EF4-FFF2-40B4-BE49-F238E27FC236}">
                <a16:creationId xmlns:a16="http://schemas.microsoft.com/office/drawing/2014/main" id="{0E83A51B-3F86-4805-8F67-F480E6E49A2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
          <a:stretch/>
        </p:blipFill>
        <p:spPr bwMode="auto">
          <a:xfrm>
            <a:off x="6781800" y="0"/>
            <a:ext cx="2362200" cy="168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ssolve">
                                      <p:cBhvr>
                                        <p:cTn id="13" dur="1250"/>
                                        <p:tgtEl>
                                          <p:spTgt spid="3074"/>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250"/>
                                        <p:tgtEl>
                                          <p:spTgt spid="3">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1250"/>
                                        <p:tgtEl>
                                          <p:spTgt spid="3">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25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125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125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1250"/>
                                        <p:tgtEl>
                                          <p:spTgt spid="3">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1250"/>
                                        <p:tgtEl>
                                          <p:spTgt spid="3">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1250"/>
                                        <p:tgtEl>
                                          <p:spTgt spid="3">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C012-906B-4C07-B577-64F8C914F02B}"/>
              </a:ext>
            </a:extLst>
          </p:cNvPr>
          <p:cNvSpPr>
            <a:spLocks noGrp="1"/>
          </p:cNvSpPr>
          <p:nvPr>
            <p:ph type="title"/>
          </p:nvPr>
        </p:nvSpPr>
        <p:spPr>
          <a:xfrm>
            <a:off x="-37514" y="85025"/>
            <a:ext cx="7382022" cy="893298"/>
          </a:xfrm>
        </p:spPr>
        <p:txBody>
          <a:bodyPr/>
          <a:lstStyle/>
          <a:p>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SERVICE IN THE KINGS COURT</a:t>
            </a:r>
          </a:p>
        </p:txBody>
      </p:sp>
      <p:pic>
        <p:nvPicPr>
          <p:cNvPr id="4" name="Picture 7" descr="Pent Studies 083">
            <a:extLst>
              <a:ext uri="{FF2B5EF4-FFF2-40B4-BE49-F238E27FC236}">
                <a16:creationId xmlns:a16="http://schemas.microsoft.com/office/drawing/2014/main" id="{3FE1D530-890F-4CEA-800C-88B379CA2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0590" y="3636089"/>
            <a:ext cx="3124200" cy="32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Paul A. Wright\Pictures\2022-02-18 Babel\Babel 002.jpg">
            <a:extLst>
              <a:ext uri="{FF2B5EF4-FFF2-40B4-BE49-F238E27FC236}">
                <a16:creationId xmlns:a16="http://schemas.microsoft.com/office/drawing/2014/main" id="{BF503499-2BE8-45DC-80A7-DAA65E9FF42A}"/>
              </a:ext>
            </a:extLst>
          </p:cNvPr>
          <p:cNvPicPr/>
          <p:nvPr/>
        </p:nvPicPr>
        <p:blipFill rotWithShape="1">
          <a:blip r:embed="rId3" cstate="print">
            <a:extLst>
              <a:ext uri="{28A0092B-C50C-407E-A947-70E740481C1C}">
                <a14:useLocalDpi xmlns:a14="http://schemas.microsoft.com/office/drawing/2010/main" val="0"/>
              </a:ext>
            </a:extLst>
          </a:blip>
          <a:srcRect l="4158" b="52941"/>
          <a:stretch/>
        </p:blipFill>
        <p:spPr bwMode="auto">
          <a:xfrm>
            <a:off x="0" y="1510243"/>
            <a:ext cx="3872621" cy="2619021"/>
          </a:xfrm>
          <a:prstGeom prst="rect">
            <a:avLst/>
          </a:prstGeom>
          <a:noFill/>
          <a:ln>
            <a:noFill/>
          </a:ln>
          <a:extLst>
            <a:ext uri="{53640926-AAD7-44D8-BBD7-CCE9431645EC}">
              <a14:shadowObscured xmlns:a14="http://schemas.microsoft.com/office/drawing/2010/main"/>
            </a:ext>
          </a:extLst>
        </p:spPr>
      </p:pic>
      <p:pic>
        <p:nvPicPr>
          <p:cNvPr id="6" name="Picture 6" descr="Pent Studies 084">
            <a:extLst>
              <a:ext uri="{FF2B5EF4-FFF2-40B4-BE49-F238E27FC236}">
                <a16:creationId xmlns:a16="http://schemas.microsoft.com/office/drawing/2014/main" id="{C2223EB4-4E70-49CD-B2AE-BA338C9766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0"/>
            <a:ext cx="1738533" cy="21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721DACA-30CD-4988-8A7C-7F6F155DB622}"/>
              </a:ext>
            </a:extLst>
          </p:cNvPr>
          <p:cNvSpPr txBox="1"/>
          <p:nvPr/>
        </p:nvSpPr>
        <p:spPr>
          <a:xfrm>
            <a:off x="4114799" y="1510243"/>
            <a:ext cx="5015133" cy="2154436"/>
          </a:xfrm>
          <a:prstGeom prst="rect">
            <a:avLst/>
          </a:prstGeom>
          <a:noFill/>
        </p:spPr>
        <p:txBody>
          <a:bodyPr wrap="square" rtlCol="0">
            <a:spAutoFit/>
          </a:bodyPr>
          <a:lstStyle/>
          <a:p>
            <a:r>
              <a:rPr lang="en-US"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Trained for service in the </a:t>
            </a:r>
          </a:p>
          <a:p>
            <a:r>
              <a:rPr lang="en-US"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kings court</a:t>
            </a:r>
          </a:p>
          <a:p>
            <a:endParaRPr lang="en-US"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Youths with no defect, good looking, showing intelligence in all wisdom, endowed with understanding, understanding and discerning knowledge</a:t>
            </a:r>
          </a:p>
          <a:p>
            <a:endParaRPr lang="en-US" dirty="0"/>
          </a:p>
        </p:txBody>
      </p:sp>
      <p:sp>
        <p:nvSpPr>
          <p:cNvPr id="8" name="TextBox 7">
            <a:extLst>
              <a:ext uri="{FF2B5EF4-FFF2-40B4-BE49-F238E27FC236}">
                <a16:creationId xmlns:a16="http://schemas.microsoft.com/office/drawing/2014/main" id="{7594C010-E52B-49C4-9C93-33509233E5D4}"/>
              </a:ext>
            </a:extLst>
          </p:cNvPr>
          <p:cNvSpPr txBox="1"/>
          <p:nvPr/>
        </p:nvSpPr>
        <p:spPr>
          <a:xfrm>
            <a:off x="685800" y="4572000"/>
            <a:ext cx="4191000" cy="1754326"/>
          </a:xfrm>
          <a:prstGeom prst="rect">
            <a:avLst/>
          </a:prstGeom>
          <a:noFill/>
        </p:spPr>
        <p:txBody>
          <a:bodyPr wrap="square" rtlCol="0">
            <a:spAutoFit/>
          </a:bodyPr>
          <a:lstStyle/>
          <a:p>
            <a:r>
              <a:rPr lang="en-US"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gave them </a:t>
            </a: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knowledge and intelligence in all writing and wisdom</a:t>
            </a:r>
          </a:p>
          <a:p>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Daniel</a:t>
            </a: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even understood </a:t>
            </a:r>
            <a:r>
              <a:rPr lang="en-US"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visions and dreams</a:t>
            </a:r>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(1:17)</a:t>
            </a:r>
          </a:p>
        </p:txBody>
      </p:sp>
    </p:spTree>
    <p:extLst>
      <p:ext uri="{BB962C8B-B14F-4D97-AF65-F5344CB8AC3E}">
        <p14:creationId xmlns:p14="http://schemas.microsoft.com/office/powerpoint/2010/main" val="10987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a:extLst>
              <a:ext uri="{FF2B5EF4-FFF2-40B4-BE49-F238E27FC236}">
                <a16:creationId xmlns:a16="http://schemas.microsoft.com/office/drawing/2014/main" id="{FC71DEEA-7BDB-4E49-A951-4DCC630AC635}"/>
              </a:ext>
            </a:extLst>
          </p:cNvPr>
          <p:cNvGrpSpPr>
            <a:grpSpLocks/>
          </p:cNvGrpSpPr>
          <p:nvPr/>
        </p:nvGrpSpPr>
        <p:grpSpPr bwMode="auto">
          <a:xfrm>
            <a:off x="152399" y="152400"/>
            <a:ext cx="2971800" cy="6477000"/>
            <a:chOff x="144" y="96"/>
            <a:chExt cx="1872" cy="4080"/>
          </a:xfrm>
        </p:grpSpPr>
        <p:pic>
          <p:nvPicPr>
            <p:cNvPr id="20493" name="Picture 3" descr="Daniel 2">
              <a:extLst>
                <a:ext uri="{FF2B5EF4-FFF2-40B4-BE49-F238E27FC236}">
                  <a16:creationId xmlns:a16="http://schemas.microsoft.com/office/drawing/2014/main" id="{06B5113F-567C-4B36-B970-58B474737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
              <a:ext cx="960" cy="4080"/>
            </a:xfrm>
            <a:prstGeom prst="rect">
              <a:avLst/>
            </a:prstGeom>
            <a:noFill/>
            <a:ln w="57150">
              <a:solidFill>
                <a:srgbClr val="CC00CC"/>
              </a:solidFill>
              <a:miter lim="800000"/>
              <a:headEnd/>
              <a:tailEnd/>
            </a:ln>
            <a:extLst>
              <a:ext uri="{909E8E84-426E-40DD-AFC4-6F175D3DCCD1}">
                <a14:hiddenFill xmlns:a14="http://schemas.microsoft.com/office/drawing/2010/main">
                  <a:solidFill>
                    <a:srgbClr val="FFFFFF"/>
                  </a:solidFill>
                </a14:hiddenFill>
              </a:ext>
            </a:extLst>
          </p:spPr>
        </p:pic>
        <p:grpSp>
          <p:nvGrpSpPr>
            <p:cNvPr id="20494" name="Group 4">
              <a:extLst>
                <a:ext uri="{FF2B5EF4-FFF2-40B4-BE49-F238E27FC236}">
                  <a16:creationId xmlns:a16="http://schemas.microsoft.com/office/drawing/2014/main" id="{3AD4F229-BD70-4082-8AFB-D4F63E39972A}"/>
                </a:ext>
              </a:extLst>
            </p:cNvPr>
            <p:cNvGrpSpPr>
              <a:grpSpLocks/>
            </p:cNvGrpSpPr>
            <p:nvPr/>
          </p:nvGrpSpPr>
          <p:grpSpPr bwMode="auto">
            <a:xfrm>
              <a:off x="1056" y="576"/>
              <a:ext cx="960" cy="3429"/>
              <a:chOff x="1488" y="624"/>
              <a:chExt cx="960" cy="3429"/>
            </a:xfrm>
          </p:grpSpPr>
          <p:sp>
            <p:nvSpPr>
              <p:cNvPr id="20509" name="Text Box 5">
                <a:extLst>
                  <a:ext uri="{FF2B5EF4-FFF2-40B4-BE49-F238E27FC236}">
                    <a16:creationId xmlns:a16="http://schemas.microsoft.com/office/drawing/2014/main" id="{6BFB4665-1F97-4451-A509-873096FE1D24}"/>
                  </a:ext>
                </a:extLst>
              </p:cNvPr>
              <p:cNvSpPr txBox="1">
                <a:spLocks noChangeArrowheads="1"/>
              </p:cNvSpPr>
              <p:nvPr/>
            </p:nvSpPr>
            <p:spPr bwMode="auto">
              <a:xfrm>
                <a:off x="1563" y="6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GOLD</a:t>
                </a:r>
              </a:p>
            </p:txBody>
          </p:sp>
          <p:sp>
            <p:nvSpPr>
              <p:cNvPr id="20510" name="Text Box 6">
                <a:extLst>
                  <a:ext uri="{FF2B5EF4-FFF2-40B4-BE49-F238E27FC236}">
                    <a16:creationId xmlns:a16="http://schemas.microsoft.com/office/drawing/2014/main" id="{AB29E9B9-2306-407E-9339-7A85A2609D3A}"/>
                  </a:ext>
                </a:extLst>
              </p:cNvPr>
              <p:cNvSpPr txBox="1">
                <a:spLocks noChangeArrowheads="1"/>
              </p:cNvSpPr>
              <p:nvPr/>
            </p:nvSpPr>
            <p:spPr bwMode="auto">
              <a:xfrm>
                <a:off x="1566" y="1200"/>
                <a:ext cx="5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SILVER</a:t>
                </a:r>
              </a:p>
            </p:txBody>
          </p:sp>
          <p:sp>
            <p:nvSpPr>
              <p:cNvPr id="20511" name="Text Box 7">
                <a:extLst>
                  <a:ext uri="{FF2B5EF4-FFF2-40B4-BE49-F238E27FC236}">
                    <a16:creationId xmlns:a16="http://schemas.microsoft.com/office/drawing/2014/main" id="{184790EC-9BAD-4B0F-B6A7-6C138D35CD25}"/>
                  </a:ext>
                </a:extLst>
              </p:cNvPr>
              <p:cNvSpPr txBox="1">
                <a:spLocks noChangeArrowheads="1"/>
              </p:cNvSpPr>
              <p:nvPr/>
            </p:nvSpPr>
            <p:spPr bwMode="auto">
              <a:xfrm>
                <a:off x="1488" y="2400"/>
                <a:ext cx="6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BRONZE</a:t>
                </a:r>
              </a:p>
            </p:txBody>
          </p:sp>
          <p:sp>
            <p:nvSpPr>
              <p:cNvPr id="20512" name="Text Box 8">
                <a:extLst>
                  <a:ext uri="{FF2B5EF4-FFF2-40B4-BE49-F238E27FC236}">
                    <a16:creationId xmlns:a16="http://schemas.microsoft.com/office/drawing/2014/main" id="{194891F3-4DA1-44E8-AF12-4508EEF42892}"/>
                  </a:ext>
                </a:extLst>
              </p:cNvPr>
              <p:cNvSpPr txBox="1">
                <a:spLocks noChangeArrowheads="1"/>
              </p:cNvSpPr>
              <p:nvPr/>
            </p:nvSpPr>
            <p:spPr bwMode="auto">
              <a:xfrm>
                <a:off x="1566" y="30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IRON</a:t>
                </a:r>
              </a:p>
            </p:txBody>
          </p:sp>
          <p:sp>
            <p:nvSpPr>
              <p:cNvPr id="20513" name="Text Box 9">
                <a:extLst>
                  <a:ext uri="{FF2B5EF4-FFF2-40B4-BE49-F238E27FC236}">
                    <a16:creationId xmlns:a16="http://schemas.microsoft.com/office/drawing/2014/main" id="{5CEB4A8A-817E-4978-976A-D47D7D50220C}"/>
                  </a:ext>
                </a:extLst>
              </p:cNvPr>
              <p:cNvSpPr txBox="1">
                <a:spLocks noChangeArrowheads="1"/>
              </p:cNvSpPr>
              <p:nvPr/>
            </p:nvSpPr>
            <p:spPr bwMode="auto">
              <a:xfrm>
                <a:off x="1488" y="3707"/>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IRON &amp;</a:t>
                </a:r>
              </a:p>
              <a:p>
                <a:pPr>
                  <a:spcBef>
                    <a:spcPct val="50000"/>
                  </a:spcBef>
                </a:pPr>
                <a:r>
                  <a:rPr lang="en-US" altLang="en-US" sz="1200" b="1"/>
                  <a:t>  CLAY</a:t>
                </a:r>
              </a:p>
            </p:txBody>
          </p:sp>
        </p:grpSp>
      </p:grpSp>
      <p:sp>
        <p:nvSpPr>
          <p:cNvPr id="13" name="TextBox 12">
            <a:extLst>
              <a:ext uri="{FF2B5EF4-FFF2-40B4-BE49-F238E27FC236}">
                <a16:creationId xmlns:a16="http://schemas.microsoft.com/office/drawing/2014/main" id="{A0EE6B5E-D4F5-4251-948D-8E16D4971000}"/>
              </a:ext>
            </a:extLst>
          </p:cNvPr>
          <p:cNvSpPr txBox="1"/>
          <p:nvPr/>
        </p:nvSpPr>
        <p:spPr>
          <a:xfrm>
            <a:off x="2586038" y="305068"/>
            <a:ext cx="4103090" cy="6247864"/>
          </a:xfrm>
          <a:prstGeom prst="rect">
            <a:avLst/>
          </a:prstGeom>
          <a:noFill/>
        </p:spPr>
        <p:txBody>
          <a:bodyPr wrap="square" rtlCol="0">
            <a:spAutoFit/>
          </a:bodyPr>
          <a:lstStyle/>
          <a:p>
            <a:pPr algn="l" rtl="0"/>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O king, were looking and behold</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there was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single great statue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that statue, which was large and of extraordinary splendor, was standing in front of you, and its appearance was awesome.</a:t>
            </a:r>
          </a:p>
          <a:p>
            <a:pPr algn="l" rtl="0"/>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head</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that statue was made of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fine gold</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its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breast and its arms of silver</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its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belly and its thighs of bronze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its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legs of iron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its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feet partly of iron and partly of clay</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34</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“You continued looking until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stone was cut out without hands</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struck the statue on its feet</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iron and clay and crushed them.</a:t>
            </a:r>
          </a:p>
          <a:p>
            <a:pPr algn="l" rtl="0"/>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 iron, the clay, the bronze, the silver and the gold were crushed all at the same time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became like chaff from the summer threshing floors; and the wind carried them away so that not a trace of them was found. But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stone that struck the statue</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became a great mountain and filled the whole earth</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pic>
        <p:nvPicPr>
          <p:cNvPr id="48" name="Picture 3" descr="Dan 2 Statue">
            <a:extLst>
              <a:ext uri="{FF2B5EF4-FFF2-40B4-BE49-F238E27FC236}">
                <a16:creationId xmlns:a16="http://schemas.microsoft.com/office/drawing/2014/main" id="{14B18C43-52EC-4D46-B730-2C5C36A6E1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39" t="14287" r="7778" b="5713"/>
          <a:stretch/>
        </p:blipFill>
        <p:spPr bwMode="auto">
          <a:xfrm>
            <a:off x="6861661" y="1357284"/>
            <a:ext cx="2200414" cy="52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24" name="Group 24">
            <a:extLst>
              <a:ext uri="{FF2B5EF4-FFF2-40B4-BE49-F238E27FC236}">
                <a16:creationId xmlns:a16="http://schemas.microsoft.com/office/drawing/2014/main" id="{8D71B1C0-B9E2-4C36-ABD1-52897CD0B7AF}"/>
              </a:ext>
            </a:extLst>
          </p:cNvPr>
          <p:cNvGrpSpPr>
            <a:grpSpLocks/>
          </p:cNvGrpSpPr>
          <p:nvPr/>
        </p:nvGrpSpPr>
        <p:grpSpPr bwMode="auto">
          <a:xfrm>
            <a:off x="7090031" y="1420340"/>
            <a:ext cx="1872541" cy="5334000"/>
            <a:chOff x="3648" y="144"/>
            <a:chExt cx="1872" cy="4032"/>
          </a:xfrm>
        </p:grpSpPr>
        <p:pic>
          <p:nvPicPr>
            <p:cNvPr id="20488" name="Picture 25" descr="NT Pics 008">
              <a:extLst>
                <a:ext uri="{FF2B5EF4-FFF2-40B4-BE49-F238E27FC236}">
                  <a16:creationId xmlns:a16="http://schemas.microsoft.com/office/drawing/2014/main" id="{3429D0E9-8E52-419D-8277-81F61FB85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144"/>
              <a:ext cx="1872" cy="403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9" name="Line 26">
              <a:extLst>
                <a:ext uri="{FF2B5EF4-FFF2-40B4-BE49-F238E27FC236}">
                  <a16:creationId xmlns:a16="http://schemas.microsoft.com/office/drawing/2014/main" id="{A66F3009-4D19-453D-9678-3AC0271910AA}"/>
                </a:ext>
              </a:extLst>
            </p:cNvPr>
            <p:cNvSpPr>
              <a:spLocks noChangeShapeType="1"/>
            </p:cNvSpPr>
            <p:nvPr/>
          </p:nvSpPr>
          <p:spPr bwMode="auto">
            <a:xfrm>
              <a:off x="3648" y="144"/>
              <a:ext cx="0" cy="4032"/>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27">
              <a:extLst>
                <a:ext uri="{FF2B5EF4-FFF2-40B4-BE49-F238E27FC236}">
                  <a16:creationId xmlns:a16="http://schemas.microsoft.com/office/drawing/2014/main" id="{4ABFB75B-2A92-44B1-814D-C244B8F992BA}"/>
                </a:ext>
              </a:extLst>
            </p:cNvPr>
            <p:cNvSpPr>
              <a:spLocks noChangeShapeType="1"/>
            </p:cNvSpPr>
            <p:nvPr/>
          </p:nvSpPr>
          <p:spPr bwMode="auto">
            <a:xfrm>
              <a:off x="3648" y="4176"/>
              <a:ext cx="1872"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28">
              <a:extLst>
                <a:ext uri="{FF2B5EF4-FFF2-40B4-BE49-F238E27FC236}">
                  <a16:creationId xmlns:a16="http://schemas.microsoft.com/office/drawing/2014/main" id="{9117F290-7051-4285-9C3A-1F20F42C4D8F}"/>
                </a:ext>
              </a:extLst>
            </p:cNvPr>
            <p:cNvSpPr>
              <a:spLocks noChangeShapeType="1"/>
            </p:cNvSpPr>
            <p:nvPr/>
          </p:nvSpPr>
          <p:spPr bwMode="auto">
            <a:xfrm flipV="1">
              <a:off x="5520" y="144"/>
              <a:ext cx="0" cy="4032"/>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29">
              <a:extLst>
                <a:ext uri="{FF2B5EF4-FFF2-40B4-BE49-F238E27FC236}">
                  <a16:creationId xmlns:a16="http://schemas.microsoft.com/office/drawing/2014/main" id="{DF71EC1B-2D58-4400-92D6-F678F6351C78}"/>
                </a:ext>
              </a:extLst>
            </p:cNvPr>
            <p:cNvSpPr>
              <a:spLocks noChangeShapeType="1"/>
            </p:cNvSpPr>
            <p:nvPr/>
          </p:nvSpPr>
          <p:spPr bwMode="auto">
            <a:xfrm flipH="1">
              <a:off x="3648" y="144"/>
              <a:ext cx="1872"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TextBox 13">
            <a:extLst>
              <a:ext uri="{FF2B5EF4-FFF2-40B4-BE49-F238E27FC236}">
                <a16:creationId xmlns:a16="http://schemas.microsoft.com/office/drawing/2014/main" id="{B53C3233-CB8F-4104-BC1F-A63E9DBA2EB6}"/>
              </a:ext>
            </a:extLst>
          </p:cNvPr>
          <p:cNvSpPr txBox="1"/>
          <p:nvPr/>
        </p:nvSpPr>
        <p:spPr>
          <a:xfrm>
            <a:off x="6646987" y="0"/>
            <a:ext cx="2514598" cy="1138773"/>
          </a:xfrm>
          <a:prstGeom prst="rect">
            <a:avLst/>
          </a:prstGeom>
          <a:solidFill>
            <a:srgbClr val="FF0000"/>
          </a:solidFill>
          <a:ln w="38100">
            <a:solidFill>
              <a:schemeClr val="tx1"/>
            </a:solidFill>
          </a:ln>
        </p:spPr>
        <p:txBody>
          <a:bodyPr wrap="square" rtlCol="0">
            <a:spAutoFit/>
          </a:bodyPr>
          <a:lstStyle/>
          <a:p>
            <a:pPr algn="ctr"/>
            <a:r>
              <a:rPr lang="en-US" sz="17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NEBUCHADNEZZAR’S DREAM</a:t>
            </a:r>
            <a:b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end of days, latter days (2:31-35)</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76824"/>
                                        </p:tgtEl>
                                        <p:attrNameLst>
                                          <p:attrName>style.visibility</p:attrName>
                                        </p:attrNameLst>
                                      </p:cBhvr>
                                      <p:to>
                                        <p:strVal val="visible"/>
                                      </p:to>
                                    </p:set>
                                    <p:animEffect transition="in" filter="wedge">
                                      <p:cBhvr>
                                        <p:cTn id="14" dur="1250"/>
                                        <p:tgtEl>
                                          <p:spTgt spid="76824"/>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1250"/>
                                        <p:tgtEl>
                                          <p:spTgt spid="13"/>
                                        </p:tgtEl>
                                      </p:cBhvr>
                                    </p:animEffect>
                                  </p:childTnLst>
                                </p:cTn>
                              </p:par>
                              <p:par>
                                <p:cTn id="18" presetID="20" presetClass="entr" presetSubtype="0" fill="hold" nodeType="withEffect">
                                  <p:stCondLst>
                                    <p:cond delay="0"/>
                                  </p:stCondLst>
                                  <p:childTnLst>
                                    <p:set>
                                      <p:cBhvr>
                                        <p:cTn id="19" dur="1" fill="hold">
                                          <p:stCondLst>
                                            <p:cond delay="0"/>
                                          </p:stCondLst>
                                        </p:cTn>
                                        <p:tgtEl>
                                          <p:spTgt spid="76802"/>
                                        </p:tgtEl>
                                        <p:attrNameLst>
                                          <p:attrName>style.visibility</p:attrName>
                                        </p:attrNameLst>
                                      </p:cBhvr>
                                      <p:to>
                                        <p:strVal val="visible"/>
                                      </p:to>
                                    </p:set>
                                    <p:animEffect transition="in" filter="wedge">
                                      <p:cBhvr>
                                        <p:cTn id="20" dur="1250"/>
                                        <p:tgtEl>
                                          <p:spTgt spid="7680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1000"/>
                                        <p:tgtEl>
                                          <p:spTgt spid="76824"/>
                                        </p:tgtEl>
                                      </p:cBhvr>
                                    </p:animEffect>
                                    <p:set>
                                      <p:cBhvr>
                                        <p:cTn id="25" dur="1" fill="hold">
                                          <p:stCondLst>
                                            <p:cond delay="999"/>
                                          </p:stCondLst>
                                        </p:cTn>
                                        <p:tgtEl>
                                          <p:spTgt spid="76824"/>
                                        </p:tgtEl>
                                        <p:attrNameLst>
                                          <p:attrName>style.visibility</p:attrName>
                                        </p:attrNameLst>
                                      </p:cBhvr>
                                      <p:to>
                                        <p:strVal val="hidden"/>
                                      </p:to>
                                    </p:se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000" fill="hold"/>
                                        <p:tgtEl>
                                          <p:spTgt spid="48"/>
                                        </p:tgtEl>
                                        <p:attrNameLst>
                                          <p:attrName>ppt_w</p:attrName>
                                        </p:attrNameLst>
                                      </p:cBhvr>
                                      <p:tavLst>
                                        <p:tav tm="0">
                                          <p:val>
                                            <p:fltVal val="0"/>
                                          </p:val>
                                        </p:tav>
                                        <p:tav tm="100000">
                                          <p:val>
                                            <p:strVal val="#ppt_w"/>
                                          </p:val>
                                        </p:tav>
                                      </p:tavLst>
                                    </p:anim>
                                    <p:anim calcmode="lin" valueType="num">
                                      <p:cBhvr>
                                        <p:cTn id="30" dur="1000" fill="hold"/>
                                        <p:tgtEl>
                                          <p:spTgt spid="48"/>
                                        </p:tgtEl>
                                        <p:attrNameLst>
                                          <p:attrName>ppt_h</p:attrName>
                                        </p:attrNameLst>
                                      </p:cBhvr>
                                      <p:tavLst>
                                        <p:tav tm="0">
                                          <p:val>
                                            <p:fltVal val="0"/>
                                          </p:val>
                                        </p:tav>
                                        <p:tav tm="100000">
                                          <p:val>
                                            <p:strVal val="#ppt_h"/>
                                          </p:val>
                                        </p:tav>
                                      </p:tavLst>
                                    </p:anim>
                                    <p:animEffect transition="in" filter="fade">
                                      <p:cBhvr>
                                        <p:cTn id="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a:extLst>
              <a:ext uri="{FF2B5EF4-FFF2-40B4-BE49-F238E27FC236}">
                <a16:creationId xmlns:a16="http://schemas.microsoft.com/office/drawing/2014/main" id="{FC71DEEA-7BDB-4E49-A951-4DCC630AC635}"/>
              </a:ext>
            </a:extLst>
          </p:cNvPr>
          <p:cNvGrpSpPr>
            <a:grpSpLocks/>
          </p:cNvGrpSpPr>
          <p:nvPr/>
        </p:nvGrpSpPr>
        <p:grpSpPr bwMode="auto">
          <a:xfrm>
            <a:off x="152400" y="152400"/>
            <a:ext cx="2971800" cy="6477000"/>
            <a:chOff x="144" y="96"/>
            <a:chExt cx="1872" cy="4080"/>
          </a:xfrm>
        </p:grpSpPr>
        <p:pic>
          <p:nvPicPr>
            <p:cNvPr id="20493" name="Picture 3" descr="Daniel 2">
              <a:extLst>
                <a:ext uri="{FF2B5EF4-FFF2-40B4-BE49-F238E27FC236}">
                  <a16:creationId xmlns:a16="http://schemas.microsoft.com/office/drawing/2014/main" id="{06B5113F-567C-4B36-B970-58B474737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
              <a:ext cx="960" cy="4080"/>
            </a:xfrm>
            <a:prstGeom prst="rect">
              <a:avLst/>
            </a:prstGeom>
            <a:noFill/>
            <a:ln w="57150">
              <a:solidFill>
                <a:srgbClr val="CC00CC"/>
              </a:solidFill>
              <a:miter lim="800000"/>
              <a:headEnd/>
              <a:tailEnd/>
            </a:ln>
            <a:extLst>
              <a:ext uri="{909E8E84-426E-40DD-AFC4-6F175D3DCCD1}">
                <a14:hiddenFill xmlns:a14="http://schemas.microsoft.com/office/drawing/2010/main">
                  <a:solidFill>
                    <a:srgbClr val="FFFFFF"/>
                  </a:solidFill>
                </a14:hiddenFill>
              </a:ext>
            </a:extLst>
          </p:spPr>
        </p:pic>
        <p:grpSp>
          <p:nvGrpSpPr>
            <p:cNvPr id="20494" name="Group 4">
              <a:extLst>
                <a:ext uri="{FF2B5EF4-FFF2-40B4-BE49-F238E27FC236}">
                  <a16:creationId xmlns:a16="http://schemas.microsoft.com/office/drawing/2014/main" id="{3AD4F229-BD70-4082-8AFB-D4F63E39972A}"/>
                </a:ext>
              </a:extLst>
            </p:cNvPr>
            <p:cNvGrpSpPr>
              <a:grpSpLocks/>
            </p:cNvGrpSpPr>
            <p:nvPr/>
          </p:nvGrpSpPr>
          <p:grpSpPr bwMode="auto">
            <a:xfrm>
              <a:off x="1056" y="576"/>
              <a:ext cx="960" cy="3429"/>
              <a:chOff x="1488" y="624"/>
              <a:chExt cx="960" cy="3429"/>
            </a:xfrm>
          </p:grpSpPr>
          <p:sp>
            <p:nvSpPr>
              <p:cNvPr id="20509" name="Text Box 5">
                <a:extLst>
                  <a:ext uri="{FF2B5EF4-FFF2-40B4-BE49-F238E27FC236}">
                    <a16:creationId xmlns:a16="http://schemas.microsoft.com/office/drawing/2014/main" id="{6BFB4665-1F97-4451-A509-873096FE1D24}"/>
                  </a:ext>
                </a:extLst>
              </p:cNvPr>
              <p:cNvSpPr txBox="1">
                <a:spLocks noChangeArrowheads="1"/>
              </p:cNvSpPr>
              <p:nvPr/>
            </p:nvSpPr>
            <p:spPr bwMode="auto">
              <a:xfrm>
                <a:off x="1563" y="6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GOLD</a:t>
                </a:r>
              </a:p>
            </p:txBody>
          </p:sp>
          <p:sp>
            <p:nvSpPr>
              <p:cNvPr id="20510" name="Text Box 6">
                <a:extLst>
                  <a:ext uri="{FF2B5EF4-FFF2-40B4-BE49-F238E27FC236}">
                    <a16:creationId xmlns:a16="http://schemas.microsoft.com/office/drawing/2014/main" id="{AB29E9B9-2306-407E-9339-7A85A2609D3A}"/>
                  </a:ext>
                </a:extLst>
              </p:cNvPr>
              <p:cNvSpPr txBox="1">
                <a:spLocks noChangeArrowheads="1"/>
              </p:cNvSpPr>
              <p:nvPr/>
            </p:nvSpPr>
            <p:spPr bwMode="auto">
              <a:xfrm>
                <a:off x="1566" y="1200"/>
                <a:ext cx="5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SILVER</a:t>
                </a:r>
              </a:p>
            </p:txBody>
          </p:sp>
          <p:sp>
            <p:nvSpPr>
              <p:cNvPr id="20511" name="Text Box 7">
                <a:extLst>
                  <a:ext uri="{FF2B5EF4-FFF2-40B4-BE49-F238E27FC236}">
                    <a16:creationId xmlns:a16="http://schemas.microsoft.com/office/drawing/2014/main" id="{184790EC-9BAD-4B0F-B6A7-6C138D35CD25}"/>
                  </a:ext>
                </a:extLst>
              </p:cNvPr>
              <p:cNvSpPr txBox="1">
                <a:spLocks noChangeArrowheads="1"/>
              </p:cNvSpPr>
              <p:nvPr/>
            </p:nvSpPr>
            <p:spPr bwMode="auto">
              <a:xfrm>
                <a:off x="1488" y="2400"/>
                <a:ext cx="6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BRONZE</a:t>
                </a:r>
              </a:p>
            </p:txBody>
          </p:sp>
          <p:sp>
            <p:nvSpPr>
              <p:cNvPr id="20512" name="Text Box 8">
                <a:extLst>
                  <a:ext uri="{FF2B5EF4-FFF2-40B4-BE49-F238E27FC236}">
                    <a16:creationId xmlns:a16="http://schemas.microsoft.com/office/drawing/2014/main" id="{194891F3-4DA1-44E8-AF12-4508EEF42892}"/>
                  </a:ext>
                </a:extLst>
              </p:cNvPr>
              <p:cNvSpPr txBox="1">
                <a:spLocks noChangeArrowheads="1"/>
              </p:cNvSpPr>
              <p:nvPr/>
            </p:nvSpPr>
            <p:spPr bwMode="auto">
              <a:xfrm>
                <a:off x="1566" y="30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IRON</a:t>
                </a:r>
              </a:p>
            </p:txBody>
          </p:sp>
          <p:sp>
            <p:nvSpPr>
              <p:cNvPr id="20513" name="Text Box 9">
                <a:extLst>
                  <a:ext uri="{FF2B5EF4-FFF2-40B4-BE49-F238E27FC236}">
                    <a16:creationId xmlns:a16="http://schemas.microsoft.com/office/drawing/2014/main" id="{5CEB4A8A-817E-4978-976A-D47D7D50220C}"/>
                  </a:ext>
                </a:extLst>
              </p:cNvPr>
              <p:cNvSpPr txBox="1">
                <a:spLocks noChangeArrowheads="1"/>
              </p:cNvSpPr>
              <p:nvPr/>
            </p:nvSpPr>
            <p:spPr bwMode="auto">
              <a:xfrm>
                <a:off x="1488" y="3707"/>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IRON &amp;</a:t>
                </a:r>
              </a:p>
              <a:p>
                <a:pPr>
                  <a:spcBef>
                    <a:spcPct val="50000"/>
                  </a:spcBef>
                </a:pPr>
                <a:r>
                  <a:rPr lang="en-US" altLang="en-US" sz="1200" b="1"/>
                  <a:t>  CLAY</a:t>
                </a:r>
              </a:p>
            </p:txBody>
          </p:sp>
        </p:grpSp>
      </p:grpSp>
      <p:sp>
        <p:nvSpPr>
          <p:cNvPr id="2" name="TextBox 1">
            <a:extLst>
              <a:ext uri="{FF2B5EF4-FFF2-40B4-BE49-F238E27FC236}">
                <a16:creationId xmlns:a16="http://schemas.microsoft.com/office/drawing/2014/main" id="{D98CAF86-FC1E-4C70-944C-3F23B7FD6E7D}"/>
              </a:ext>
            </a:extLst>
          </p:cNvPr>
          <p:cNvSpPr txBox="1"/>
          <p:nvPr/>
        </p:nvSpPr>
        <p:spPr>
          <a:xfrm>
            <a:off x="2833736" y="211629"/>
            <a:ext cx="6172201" cy="6555641"/>
          </a:xfrm>
          <a:prstGeom prst="rect">
            <a:avLst/>
          </a:prstGeom>
          <a:noFill/>
        </p:spPr>
        <p:txBody>
          <a:bodyPr wrap="square" rtlCol="0">
            <a:spAutoFit/>
          </a:bodyPr>
          <a:lstStyle/>
          <a:p>
            <a:pPr algn="l" rtl="0"/>
            <a:r>
              <a:rPr lang="en-US" sz="1500" dirty="0"/>
              <a:t>	</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37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O king, are the king of</a:t>
            </a:r>
          </a:p>
          <a:p>
            <a:pPr algn="l" rtl="0"/>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kings, to whom the God of heaven has</a:t>
            </a:r>
          </a:p>
          <a:p>
            <a:pPr algn="l" rtl="0"/>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given the kingdom, the power, the </a:t>
            </a:r>
          </a:p>
          <a:p>
            <a:pPr algn="l" rtl="0"/>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strength and the glory;</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38	and wherever the sons of men dwell, or the beasts of the field, or the birds of the sky, He has given them into your hand and has caused you to rule over them all. You are the head of gold.</a:t>
            </a:r>
          </a:p>
          <a:p>
            <a:pPr algn="l" rtl="0"/>
            <a:endPar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39</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you</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there will arise another kingdom inferior to you,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another</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third kingdom of bronze, which will rule over all the earth.</a:t>
            </a:r>
          </a:p>
          <a:p>
            <a:pPr algn="l" rtl="0"/>
            <a:endPar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40</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there will be a fourth kingdom</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strong as iron; inasmuch as iron crushes and shatters all things, so, like iron that breaks in pieces, it will crush and break all these in pieces.</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41</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that you saw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feet and toes</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partly of potter’s clay and partly of iron, it will be a divided kingdom; but it will have in it the toughness of iron, inasmuch as you saw the iron mixed with common clay.</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42</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“As the toes of the feet were partly of iron and partly of pottery, so some of the kingdom will be strong and part of it will be brittle.</a:t>
            </a:r>
          </a:p>
          <a:p>
            <a:pPr algn="l" rtl="0"/>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5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43</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in that you saw the iron mixed with common clay, </a:t>
            </a:r>
            <a:r>
              <a:rPr lang="en-US" sz="15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will combine with one another in the seed of men; but they will not adhere to one another</a:t>
            </a:r>
            <a:r>
              <a:rPr lang="en-US" sz="15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even as iron does not combine with pottery.</a:t>
            </a:r>
          </a:p>
        </p:txBody>
      </p:sp>
      <p:sp>
        <p:nvSpPr>
          <p:cNvPr id="13" name="TextBox 12">
            <a:extLst>
              <a:ext uri="{FF2B5EF4-FFF2-40B4-BE49-F238E27FC236}">
                <a16:creationId xmlns:a16="http://schemas.microsoft.com/office/drawing/2014/main" id="{A0EE6B5E-D4F5-4251-948D-8E16D4971000}"/>
              </a:ext>
            </a:extLst>
          </p:cNvPr>
          <p:cNvSpPr txBox="1"/>
          <p:nvPr/>
        </p:nvSpPr>
        <p:spPr>
          <a:xfrm>
            <a:off x="3028339" y="0"/>
            <a:ext cx="3733801" cy="369332"/>
          </a:xfrm>
          <a:prstGeom prst="rect">
            <a:avLst/>
          </a:prstGeom>
          <a:noFill/>
        </p:spPr>
        <p:txBody>
          <a:bodyPr wrap="square" rtlCol="0">
            <a:spAutoFit/>
          </a:bodyPr>
          <a:lstStyle/>
          <a:p>
            <a:pPr algn="l" rtl="0"/>
            <a:endParaRPr lang="en-US" dirty="0"/>
          </a:p>
        </p:txBody>
      </p:sp>
      <p:sp>
        <p:nvSpPr>
          <p:cNvPr id="14" name="TextBox 13">
            <a:extLst>
              <a:ext uri="{FF2B5EF4-FFF2-40B4-BE49-F238E27FC236}">
                <a16:creationId xmlns:a16="http://schemas.microsoft.com/office/drawing/2014/main" id="{B53C3233-CB8F-4104-BC1F-A63E9DBA2EB6}"/>
              </a:ext>
            </a:extLst>
          </p:cNvPr>
          <p:cNvSpPr txBox="1"/>
          <p:nvPr/>
        </p:nvSpPr>
        <p:spPr>
          <a:xfrm>
            <a:off x="6991644" y="-45562"/>
            <a:ext cx="2152356" cy="1123384"/>
          </a:xfrm>
          <a:prstGeom prst="rect">
            <a:avLst/>
          </a:prstGeom>
          <a:solidFill>
            <a:srgbClr val="FF0000"/>
          </a:solidFill>
          <a:ln w="38100">
            <a:solidFill>
              <a:schemeClr val="tx1"/>
            </a:solidFill>
          </a:ln>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INTERPRETATION</a:t>
            </a:r>
          </a:p>
          <a:p>
            <a:pPr algn="ctr"/>
            <a:endParaRPr lang="en-US" sz="3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16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Times of the Gentiles</a:t>
            </a:r>
          </a:p>
        </p:txBody>
      </p:sp>
      <p:sp>
        <p:nvSpPr>
          <p:cNvPr id="33" name="Text Box 15">
            <a:extLst>
              <a:ext uri="{FF2B5EF4-FFF2-40B4-BE49-F238E27FC236}">
                <a16:creationId xmlns:a16="http://schemas.microsoft.com/office/drawing/2014/main" id="{AA87E215-D025-4C30-B7C0-67BD2445D31F}"/>
              </a:ext>
            </a:extLst>
          </p:cNvPr>
          <p:cNvSpPr txBox="1">
            <a:spLocks noChangeArrowheads="1"/>
          </p:cNvSpPr>
          <p:nvPr/>
        </p:nvSpPr>
        <p:spPr bwMode="auto">
          <a:xfrm>
            <a:off x="2316432" y="392065"/>
            <a:ext cx="457200" cy="131930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dirty="0">
                <a:solidFill>
                  <a:srgbClr val="000000"/>
                </a:solidFill>
              </a:rPr>
              <a:t>B  6</a:t>
            </a:r>
          </a:p>
          <a:p>
            <a:pPr>
              <a:spcBef>
                <a:spcPct val="50000"/>
              </a:spcBef>
            </a:pPr>
            <a:r>
              <a:rPr lang="en-US" altLang="en-US" sz="800" b="1" dirty="0">
                <a:solidFill>
                  <a:srgbClr val="000000"/>
                </a:solidFill>
              </a:rPr>
              <a:t>A  0</a:t>
            </a:r>
          </a:p>
          <a:p>
            <a:pPr>
              <a:spcBef>
                <a:spcPct val="50000"/>
              </a:spcBef>
            </a:pPr>
            <a:r>
              <a:rPr lang="en-US" altLang="en-US" sz="800" b="1" dirty="0">
                <a:solidFill>
                  <a:srgbClr val="000000"/>
                </a:solidFill>
              </a:rPr>
              <a:t>B  5</a:t>
            </a:r>
          </a:p>
          <a:p>
            <a:pPr>
              <a:spcBef>
                <a:spcPct val="50000"/>
              </a:spcBef>
            </a:pPr>
            <a:r>
              <a:rPr lang="en-US" altLang="en-US" sz="800" b="1" dirty="0">
                <a:solidFill>
                  <a:srgbClr val="000000"/>
                </a:solidFill>
              </a:rPr>
              <a:t>Y  -</a:t>
            </a:r>
          </a:p>
          <a:p>
            <a:pPr>
              <a:spcBef>
                <a:spcPct val="50000"/>
              </a:spcBef>
            </a:pPr>
            <a:r>
              <a:rPr lang="en-US" altLang="en-US" sz="800" b="1" dirty="0">
                <a:solidFill>
                  <a:srgbClr val="000000"/>
                </a:solidFill>
              </a:rPr>
              <a:t>L  5</a:t>
            </a:r>
          </a:p>
          <a:p>
            <a:pPr>
              <a:spcBef>
                <a:spcPct val="50000"/>
              </a:spcBef>
            </a:pPr>
            <a:r>
              <a:rPr lang="en-US" altLang="en-US" sz="800" b="1" dirty="0">
                <a:solidFill>
                  <a:srgbClr val="000000"/>
                </a:solidFill>
              </a:rPr>
              <a:t>O  3</a:t>
            </a:r>
          </a:p>
          <a:p>
            <a:pPr>
              <a:spcBef>
                <a:spcPct val="50000"/>
              </a:spcBef>
            </a:pPr>
            <a:r>
              <a:rPr lang="en-US" altLang="en-US" sz="800" b="1" dirty="0">
                <a:solidFill>
                  <a:srgbClr val="000000"/>
                </a:solidFill>
              </a:rPr>
              <a:t>N  9</a:t>
            </a:r>
          </a:p>
        </p:txBody>
      </p:sp>
    </p:spTree>
    <p:extLst>
      <p:ext uri="{BB962C8B-B14F-4D97-AF65-F5344CB8AC3E}">
        <p14:creationId xmlns:p14="http://schemas.microsoft.com/office/powerpoint/2010/main" val="259321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dissolve">
                                      <p:cBhvr>
                                        <p:cTn id="14" dur="1000"/>
                                        <p:tgtEl>
                                          <p:spTgt spid="33"/>
                                        </p:tgtEl>
                                      </p:cBhvr>
                                    </p:animEffect>
                                  </p:childTnLst>
                                </p:cTn>
                              </p:par>
                              <p:par>
                                <p:cTn id="15" presetID="9" presetClass="entr" presetSubtype="0" fill="hold" nodeType="withEffect">
                                  <p:stCondLst>
                                    <p:cond delay="0"/>
                                  </p:stCondLst>
                                  <p:childTnLst>
                                    <p:set>
                                      <p:cBhvr>
                                        <p:cTn id="16" dur="1" fill="hold">
                                          <p:stCondLst>
                                            <p:cond delay="0"/>
                                          </p:stCondLst>
                                        </p:cTn>
                                        <p:tgtEl>
                                          <p:spTgt spid="76802"/>
                                        </p:tgtEl>
                                        <p:attrNameLst>
                                          <p:attrName>style.visibility</p:attrName>
                                        </p:attrNameLst>
                                      </p:cBhvr>
                                      <p:to>
                                        <p:strVal val="visible"/>
                                      </p:to>
                                    </p:set>
                                    <p:animEffect transition="in" filter="dissolve">
                                      <p:cBhvr>
                                        <p:cTn id="17" dur="10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
            <a:extLst>
              <a:ext uri="{FF2B5EF4-FFF2-40B4-BE49-F238E27FC236}">
                <a16:creationId xmlns:a16="http://schemas.microsoft.com/office/drawing/2014/main" id="{849AC5E4-4D9D-495C-997F-276777ACA23F}"/>
              </a:ext>
            </a:extLst>
          </p:cNvPr>
          <p:cNvGrpSpPr>
            <a:grpSpLocks/>
          </p:cNvGrpSpPr>
          <p:nvPr/>
        </p:nvGrpSpPr>
        <p:grpSpPr bwMode="auto">
          <a:xfrm>
            <a:off x="6664204" y="38100"/>
            <a:ext cx="2482141" cy="6781800"/>
            <a:chOff x="3648" y="144"/>
            <a:chExt cx="1872" cy="4032"/>
          </a:xfrm>
        </p:grpSpPr>
        <p:pic>
          <p:nvPicPr>
            <p:cNvPr id="5" name="Picture 25" descr="NT Pics 008">
              <a:extLst>
                <a:ext uri="{FF2B5EF4-FFF2-40B4-BE49-F238E27FC236}">
                  <a16:creationId xmlns:a16="http://schemas.microsoft.com/office/drawing/2014/main" id="{90DE4900-FA5F-4E0C-8FC8-B6E988845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 y="144"/>
              <a:ext cx="1872" cy="403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Line 26">
              <a:extLst>
                <a:ext uri="{FF2B5EF4-FFF2-40B4-BE49-F238E27FC236}">
                  <a16:creationId xmlns:a16="http://schemas.microsoft.com/office/drawing/2014/main" id="{BB0A562B-E766-4F4C-AA36-D38B92EFE90C}"/>
                </a:ext>
              </a:extLst>
            </p:cNvPr>
            <p:cNvSpPr>
              <a:spLocks noChangeShapeType="1"/>
            </p:cNvSpPr>
            <p:nvPr/>
          </p:nvSpPr>
          <p:spPr bwMode="auto">
            <a:xfrm>
              <a:off x="3648" y="144"/>
              <a:ext cx="0" cy="4032"/>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7">
              <a:extLst>
                <a:ext uri="{FF2B5EF4-FFF2-40B4-BE49-F238E27FC236}">
                  <a16:creationId xmlns:a16="http://schemas.microsoft.com/office/drawing/2014/main" id="{578385D2-F30F-428F-A977-547764B5AA61}"/>
                </a:ext>
              </a:extLst>
            </p:cNvPr>
            <p:cNvSpPr>
              <a:spLocks noChangeShapeType="1"/>
            </p:cNvSpPr>
            <p:nvPr/>
          </p:nvSpPr>
          <p:spPr bwMode="auto">
            <a:xfrm>
              <a:off x="3648" y="4176"/>
              <a:ext cx="1872"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8">
              <a:extLst>
                <a:ext uri="{FF2B5EF4-FFF2-40B4-BE49-F238E27FC236}">
                  <a16:creationId xmlns:a16="http://schemas.microsoft.com/office/drawing/2014/main" id="{194FBD81-5FAE-4927-85AD-F9ABF058BB38}"/>
                </a:ext>
              </a:extLst>
            </p:cNvPr>
            <p:cNvSpPr>
              <a:spLocks noChangeShapeType="1"/>
            </p:cNvSpPr>
            <p:nvPr/>
          </p:nvSpPr>
          <p:spPr bwMode="auto">
            <a:xfrm flipV="1">
              <a:off x="5520" y="144"/>
              <a:ext cx="0" cy="4032"/>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29">
              <a:extLst>
                <a:ext uri="{FF2B5EF4-FFF2-40B4-BE49-F238E27FC236}">
                  <a16:creationId xmlns:a16="http://schemas.microsoft.com/office/drawing/2014/main" id="{6F9211C5-7295-471D-9916-B82BE31E07D0}"/>
                </a:ext>
              </a:extLst>
            </p:cNvPr>
            <p:cNvSpPr>
              <a:spLocks noChangeShapeType="1"/>
            </p:cNvSpPr>
            <p:nvPr/>
          </p:nvSpPr>
          <p:spPr bwMode="auto">
            <a:xfrm flipH="1">
              <a:off x="3648" y="144"/>
              <a:ext cx="1872"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14">
            <a:extLst>
              <a:ext uri="{FF2B5EF4-FFF2-40B4-BE49-F238E27FC236}">
                <a16:creationId xmlns:a16="http://schemas.microsoft.com/office/drawing/2014/main" id="{8EA0A355-616B-430B-9090-0F01E3D13245}"/>
              </a:ext>
            </a:extLst>
          </p:cNvPr>
          <p:cNvGrpSpPr/>
          <p:nvPr/>
        </p:nvGrpSpPr>
        <p:grpSpPr>
          <a:xfrm>
            <a:off x="-2346" y="0"/>
            <a:ext cx="6666548" cy="6858000"/>
            <a:chOff x="-2346" y="0"/>
            <a:chExt cx="6666548" cy="6858000"/>
          </a:xfrm>
        </p:grpSpPr>
        <p:sp>
          <p:nvSpPr>
            <p:cNvPr id="12" name="Rectangle 4">
              <a:extLst>
                <a:ext uri="{FF2B5EF4-FFF2-40B4-BE49-F238E27FC236}">
                  <a16:creationId xmlns:a16="http://schemas.microsoft.com/office/drawing/2014/main" id="{833EFEDE-BE95-4273-A58E-7409F717C342}"/>
                </a:ext>
              </a:extLst>
            </p:cNvPr>
            <p:cNvSpPr txBox="1">
              <a:spLocks noChangeArrowheads="1"/>
            </p:cNvSpPr>
            <p:nvPr/>
          </p:nvSpPr>
          <p:spPr>
            <a:xfrm>
              <a:off x="-1" y="0"/>
              <a:ext cx="6664203" cy="1524000"/>
            </a:xfrm>
            <a:prstGeom prst="rect">
              <a:avLst/>
            </a:prstGeom>
            <a:solidFill>
              <a:srgbClr val="800000"/>
            </a:solidFill>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200" b="1" dirty="0">
                  <a:solidFill>
                    <a:schemeClr val="hlink"/>
                  </a:solidFill>
                  <a:latin typeface="Alba" pitchFamily="2" charset="0"/>
                </a:rPr>
                <a:t>But the stone that struck the statue became a great mountain and filled the whole earth.</a:t>
              </a:r>
            </a:p>
          </p:txBody>
        </p:sp>
        <p:sp>
          <p:nvSpPr>
            <p:cNvPr id="13" name="Rectangle 5">
              <a:extLst>
                <a:ext uri="{FF2B5EF4-FFF2-40B4-BE49-F238E27FC236}">
                  <a16:creationId xmlns:a16="http://schemas.microsoft.com/office/drawing/2014/main" id="{9EE38108-D845-4335-94CB-FDCDAE7E771E}"/>
                </a:ext>
              </a:extLst>
            </p:cNvPr>
            <p:cNvSpPr txBox="1">
              <a:spLocks noChangeArrowheads="1"/>
            </p:cNvSpPr>
            <p:nvPr/>
          </p:nvSpPr>
          <p:spPr>
            <a:xfrm>
              <a:off x="-2346" y="1714501"/>
              <a:ext cx="6664202" cy="51434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90000"/>
                </a:lnSpc>
                <a:buFontTx/>
                <a:buNone/>
                <a:defRPr/>
              </a:pPr>
              <a:r>
                <a:rPr lang="en-US" altLang="en-US" sz="2400" b="1" dirty="0">
                  <a:solidFill>
                    <a:srgbClr val="000000"/>
                  </a:solidFill>
                </a:rPr>
                <a:t>	</a:t>
              </a:r>
              <a:r>
                <a:rPr lang="en-US" altLang="en-US" sz="2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44 "And in the days of those kings the God of heaven will set up a </a:t>
              </a:r>
              <a:r>
                <a:rPr lang="en-US" altLang="en-US" sz="2300" b="1" u="sng"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kingdom</a:t>
              </a:r>
              <a:r>
                <a:rPr lang="en-US" altLang="en-US" sz="2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which will never be destroyed, and </a:t>
              </a:r>
              <a:r>
                <a:rPr lang="en-US" altLang="en-US" sz="2300" b="1" i="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a:t>
              </a:r>
              <a:r>
                <a:rPr lang="en-US" altLang="en-US" sz="2300" b="1" u="sng"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kingdom</a:t>
              </a:r>
              <a:r>
                <a:rPr lang="en-US" altLang="en-US" sz="2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will not be left for another people; it will crush and put an end to all these </a:t>
              </a:r>
              <a:r>
                <a:rPr lang="en-US" altLang="en-US" sz="2300" b="1" u="sng"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kingdoms</a:t>
              </a:r>
              <a:r>
                <a:rPr lang="en-US" altLang="en-US" sz="2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but it will itself endure forever.</a:t>
              </a:r>
            </a:p>
            <a:p>
              <a:pPr>
                <a:lnSpc>
                  <a:spcPct val="90000"/>
                </a:lnSpc>
                <a:buFontTx/>
                <a:buNone/>
                <a:defRPr/>
              </a:pPr>
              <a:r>
                <a:rPr lang="en-US" altLang="en-US" sz="2300" b="1"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45 "Inasmuch as you saw that a stone was cut out of the mountain without hands and that it crushed the iron, the bronze, the clay, the silver, and the gold, the great God has made known to the king what will take place in the future; so the dream is true, and its interpretation is trustworthy."</a:t>
              </a:r>
            </a:p>
          </p:txBody>
        </p:sp>
      </p:grpSp>
      <p:pic>
        <p:nvPicPr>
          <p:cNvPr id="14" name="Picture 3" descr="Dan 2 Statue">
            <a:extLst>
              <a:ext uri="{FF2B5EF4-FFF2-40B4-BE49-F238E27FC236}">
                <a16:creationId xmlns:a16="http://schemas.microsoft.com/office/drawing/2014/main" id="{07C8B5A3-E1B7-4D4F-AD2F-47F912381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3" y="1461065"/>
            <a:ext cx="8738094" cy="535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6D496804-1972-4A90-8BA9-64F1FA094C40}"/>
              </a:ext>
            </a:extLst>
          </p:cNvPr>
          <p:cNvSpPr txBox="1"/>
          <p:nvPr/>
        </p:nvSpPr>
        <p:spPr>
          <a:xfrm>
            <a:off x="2359374" y="153085"/>
            <a:ext cx="5461494" cy="646331"/>
          </a:xfrm>
          <a:prstGeom prst="rect">
            <a:avLst/>
          </a:prstGeom>
          <a:noFill/>
        </p:spPr>
        <p:txBody>
          <a:bodyPr wrap="square" rtlCol="0">
            <a:spAutoFit/>
          </a:bodyPr>
          <a:lstStyle/>
          <a:p>
            <a:pPr algn="ctr"/>
            <a:r>
              <a:rPr lang="en-US" sz="3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GREAT MOUNTAIN</a:t>
            </a:r>
          </a:p>
        </p:txBody>
      </p:sp>
    </p:spTree>
    <p:extLst>
      <p:ext uri="{BB962C8B-B14F-4D97-AF65-F5344CB8AC3E}">
        <p14:creationId xmlns:p14="http://schemas.microsoft.com/office/powerpoint/2010/main" val="37802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0.70"/>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9428F5-FAE4-412D-BA8C-7FA53B5D9BF8}"/>
              </a:ext>
            </a:extLst>
          </p:cNvPr>
          <p:cNvGrpSpPr/>
          <p:nvPr/>
        </p:nvGrpSpPr>
        <p:grpSpPr>
          <a:xfrm>
            <a:off x="152400" y="136753"/>
            <a:ext cx="8938630" cy="6584494"/>
            <a:chOff x="152400" y="136753"/>
            <a:chExt cx="8938630" cy="6584494"/>
          </a:xfrm>
        </p:grpSpPr>
        <p:grpSp>
          <p:nvGrpSpPr>
            <p:cNvPr id="76802" name="Group 2">
              <a:extLst>
                <a:ext uri="{FF2B5EF4-FFF2-40B4-BE49-F238E27FC236}">
                  <a16:creationId xmlns:a16="http://schemas.microsoft.com/office/drawing/2014/main" id="{FC71DEEA-7BDB-4E49-A951-4DCC630AC635}"/>
                </a:ext>
              </a:extLst>
            </p:cNvPr>
            <p:cNvGrpSpPr>
              <a:grpSpLocks/>
            </p:cNvGrpSpPr>
            <p:nvPr/>
          </p:nvGrpSpPr>
          <p:grpSpPr bwMode="auto">
            <a:xfrm>
              <a:off x="152400" y="152400"/>
              <a:ext cx="2971800" cy="6477000"/>
              <a:chOff x="144" y="96"/>
              <a:chExt cx="1872" cy="4080"/>
            </a:xfrm>
          </p:grpSpPr>
          <p:pic>
            <p:nvPicPr>
              <p:cNvPr id="20493" name="Picture 3" descr="Daniel 2">
                <a:extLst>
                  <a:ext uri="{FF2B5EF4-FFF2-40B4-BE49-F238E27FC236}">
                    <a16:creationId xmlns:a16="http://schemas.microsoft.com/office/drawing/2014/main" id="{06B5113F-567C-4B36-B970-58B474737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
                <a:ext cx="960" cy="4080"/>
              </a:xfrm>
              <a:prstGeom prst="rect">
                <a:avLst/>
              </a:prstGeom>
              <a:noFill/>
              <a:ln w="57150">
                <a:solidFill>
                  <a:srgbClr val="CC00CC"/>
                </a:solidFill>
                <a:miter lim="800000"/>
                <a:headEnd/>
                <a:tailEnd/>
              </a:ln>
              <a:extLst>
                <a:ext uri="{909E8E84-426E-40DD-AFC4-6F175D3DCCD1}">
                  <a14:hiddenFill xmlns:a14="http://schemas.microsoft.com/office/drawing/2010/main">
                    <a:solidFill>
                      <a:srgbClr val="FFFFFF"/>
                    </a:solidFill>
                  </a14:hiddenFill>
                </a:ext>
              </a:extLst>
            </p:spPr>
          </p:pic>
          <p:grpSp>
            <p:nvGrpSpPr>
              <p:cNvPr id="20494" name="Group 4">
                <a:extLst>
                  <a:ext uri="{FF2B5EF4-FFF2-40B4-BE49-F238E27FC236}">
                    <a16:creationId xmlns:a16="http://schemas.microsoft.com/office/drawing/2014/main" id="{3AD4F229-BD70-4082-8AFB-D4F63E39972A}"/>
                  </a:ext>
                </a:extLst>
              </p:cNvPr>
              <p:cNvGrpSpPr>
                <a:grpSpLocks/>
              </p:cNvGrpSpPr>
              <p:nvPr/>
            </p:nvGrpSpPr>
            <p:grpSpPr bwMode="auto">
              <a:xfrm>
                <a:off x="1056" y="576"/>
                <a:ext cx="960" cy="3429"/>
                <a:chOff x="1488" y="624"/>
                <a:chExt cx="960" cy="3429"/>
              </a:xfrm>
            </p:grpSpPr>
            <p:sp>
              <p:nvSpPr>
                <p:cNvPr id="20509" name="Text Box 5">
                  <a:extLst>
                    <a:ext uri="{FF2B5EF4-FFF2-40B4-BE49-F238E27FC236}">
                      <a16:creationId xmlns:a16="http://schemas.microsoft.com/office/drawing/2014/main" id="{6BFB4665-1F97-4451-A509-873096FE1D24}"/>
                    </a:ext>
                  </a:extLst>
                </p:cNvPr>
                <p:cNvSpPr txBox="1">
                  <a:spLocks noChangeArrowheads="1"/>
                </p:cNvSpPr>
                <p:nvPr/>
              </p:nvSpPr>
              <p:spPr bwMode="auto">
                <a:xfrm>
                  <a:off x="1563" y="6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GOLD</a:t>
                  </a:r>
                </a:p>
              </p:txBody>
            </p:sp>
            <p:sp>
              <p:nvSpPr>
                <p:cNvPr id="20510" name="Text Box 6">
                  <a:extLst>
                    <a:ext uri="{FF2B5EF4-FFF2-40B4-BE49-F238E27FC236}">
                      <a16:creationId xmlns:a16="http://schemas.microsoft.com/office/drawing/2014/main" id="{AB29E9B9-2306-407E-9339-7A85A2609D3A}"/>
                    </a:ext>
                  </a:extLst>
                </p:cNvPr>
                <p:cNvSpPr txBox="1">
                  <a:spLocks noChangeArrowheads="1"/>
                </p:cNvSpPr>
                <p:nvPr/>
              </p:nvSpPr>
              <p:spPr bwMode="auto">
                <a:xfrm>
                  <a:off x="1566" y="1200"/>
                  <a:ext cx="5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SILVER</a:t>
                  </a:r>
                </a:p>
              </p:txBody>
            </p:sp>
            <p:sp>
              <p:nvSpPr>
                <p:cNvPr id="20511" name="Text Box 7">
                  <a:extLst>
                    <a:ext uri="{FF2B5EF4-FFF2-40B4-BE49-F238E27FC236}">
                      <a16:creationId xmlns:a16="http://schemas.microsoft.com/office/drawing/2014/main" id="{184790EC-9BAD-4B0F-B6A7-6C138D35CD25}"/>
                    </a:ext>
                  </a:extLst>
                </p:cNvPr>
                <p:cNvSpPr txBox="1">
                  <a:spLocks noChangeArrowheads="1"/>
                </p:cNvSpPr>
                <p:nvPr/>
              </p:nvSpPr>
              <p:spPr bwMode="auto">
                <a:xfrm>
                  <a:off x="1488" y="2400"/>
                  <a:ext cx="6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BRONZE</a:t>
                  </a:r>
                </a:p>
              </p:txBody>
            </p:sp>
            <p:sp>
              <p:nvSpPr>
                <p:cNvPr id="20512" name="Text Box 8">
                  <a:extLst>
                    <a:ext uri="{FF2B5EF4-FFF2-40B4-BE49-F238E27FC236}">
                      <a16:creationId xmlns:a16="http://schemas.microsoft.com/office/drawing/2014/main" id="{194891F3-4DA1-44E8-AF12-4508EEF42892}"/>
                    </a:ext>
                  </a:extLst>
                </p:cNvPr>
                <p:cNvSpPr txBox="1">
                  <a:spLocks noChangeArrowheads="1"/>
                </p:cNvSpPr>
                <p:nvPr/>
              </p:nvSpPr>
              <p:spPr bwMode="auto">
                <a:xfrm>
                  <a:off x="1566" y="3024"/>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1200" b="1"/>
                    <a:t>IRON</a:t>
                  </a:r>
                </a:p>
              </p:txBody>
            </p:sp>
            <p:sp>
              <p:nvSpPr>
                <p:cNvPr id="20513" name="Text Box 9">
                  <a:extLst>
                    <a:ext uri="{FF2B5EF4-FFF2-40B4-BE49-F238E27FC236}">
                      <a16:creationId xmlns:a16="http://schemas.microsoft.com/office/drawing/2014/main" id="{5CEB4A8A-817E-4978-976A-D47D7D50220C}"/>
                    </a:ext>
                  </a:extLst>
                </p:cNvPr>
                <p:cNvSpPr txBox="1">
                  <a:spLocks noChangeArrowheads="1"/>
                </p:cNvSpPr>
                <p:nvPr/>
              </p:nvSpPr>
              <p:spPr bwMode="auto">
                <a:xfrm>
                  <a:off x="1488" y="3707"/>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800" b="1">
                      <a:solidFill>
                        <a:srgbClr val="000000"/>
                      </a:solidFill>
                    </a:rPr>
                    <a:t>    </a:t>
                  </a:r>
                  <a:r>
                    <a:rPr lang="en-US" altLang="en-US" sz="1200" b="1"/>
                    <a:t>IRON &amp;</a:t>
                  </a:r>
                </a:p>
                <a:p>
                  <a:pPr>
                    <a:spcBef>
                      <a:spcPct val="50000"/>
                    </a:spcBef>
                  </a:pPr>
                  <a:r>
                    <a:rPr lang="en-US" altLang="en-US" sz="1200" b="1"/>
                    <a:t>  CLAY</a:t>
                  </a:r>
                </a:p>
              </p:txBody>
            </p:sp>
          </p:grpSp>
        </p:grpSp>
        <p:sp>
          <p:nvSpPr>
            <p:cNvPr id="76830" name="Text Box 30">
              <a:extLst>
                <a:ext uri="{FF2B5EF4-FFF2-40B4-BE49-F238E27FC236}">
                  <a16:creationId xmlns:a16="http://schemas.microsoft.com/office/drawing/2014/main" id="{CF557C0F-03A3-47B4-9E84-DD81AEE6816B}"/>
                </a:ext>
              </a:extLst>
            </p:cNvPr>
            <p:cNvSpPr txBox="1">
              <a:spLocks noChangeArrowheads="1"/>
            </p:cNvSpPr>
            <p:nvPr/>
          </p:nvSpPr>
          <p:spPr bwMode="auto">
            <a:xfrm>
              <a:off x="5032736" y="1966119"/>
              <a:ext cx="1954334" cy="1477328"/>
            </a:xfrm>
            <a:prstGeom prst="rect">
              <a:avLst/>
            </a:prstGeom>
            <a:solidFill>
              <a:srgbClr val="66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000" b="1" dirty="0"/>
                <a:t>Daniel 7:2-10</a:t>
              </a:r>
            </a:p>
            <a:p>
              <a:pPr algn="ctr">
                <a:spcBef>
                  <a:spcPct val="50000"/>
                </a:spcBef>
              </a:pPr>
              <a:r>
                <a:rPr lang="en-US" altLang="en-US" sz="2000" b="1" dirty="0">
                  <a:solidFill>
                    <a:srgbClr val="FFFF00"/>
                  </a:solidFill>
                </a:rPr>
                <a:t>God interprets the statue</a:t>
              </a:r>
            </a:p>
          </p:txBody>
        </p:sp>
        <p:pic>
          <p:nvPicPr>
            <p:cNvPr id="128002" name="Picture 2" descr="See the source image">
              <a:extLst>
                <a:ext uri="{FF2B5EF4-FFF2-40B4-BE49-F238E27FC236}">
                  <a16:creationId xmlns:a16="http://schemas.microsoft.com/office/drawing/2014/main" id="{14194648-AB88-47E6-85C4-02AE49CC89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77" y="3946694"/>
              <a:ext cx="3865753" cy="2104688"/>
            </a:xfrm>
            <a:prstGeom prst="rect">
              <a:avLst/>
            </a:prstGeom>
            <a:noFill/>
            <a:extLst>
              <a:ext uri="{909E8E84-426E-40DD-AFC4-6F175D3DCCD1}">
                <a14:hiddenFill xmlns:a14="http://schemas.microsoft.com/office/drawing/2010/main">
                  <a:solidFill>
                    <a:srgbClr val="FFFFFF"/>
                  </a:solidFill>
                </a14:hiddenFill>
              </a:ext>
            </a:extLst>
          </p:spPr>
        </p:pic>
        <p:pic>
          <p:nvPicPr>
            <p:cNvPr id="128006" name="Picture 6" descr="See the source image">
              <a:extLst>
                <a:ext uri="{FF2B5EF4-FFF2-40B4-BE49-F238E27FC236}">
                  <a16:creationId xmlns:a16="http://schemas.microsoft.com/office/drawing/2014/main" id="{61359CEA-5A53-4BF7-92FA-81F8A2CD6F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390" y="1790980"/>
              <a:ext cx="1788091" cy="18724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2EBF1D9-D3FD-4A57-AACC-C6E96375475E}"/>
                </a:ext>
              </a:extLst>
            </p:cNvPr>
            <p:cNvGrpSpPr/>
            <p:nvPr/>
          </p:nvGrpSpPr>
          <p:grpSpPr>
            <a:xfrm>
              <a:off x="2912084" y="136753"/>
              <a:ext cx="1954336" cy="6584494"/>
              <a:chOff x="2912084" y="136753"/>
              <a:chExt cx="1954336" cy="6584494"/>
            </a:xfrm>
          </p:grpSpPr>
          <p:grpSp>
            <p:nvGrpSpPr>
              <p:cNvPr id="37" name="Group 36">
                <a:extLst>
                  <a:ext uri="{FF2B5EF4-FFF2-40B4-BE49-F238E27FC236}">
                    <a16:creationId xmlns:a16="http://schemas.microsoft.com/office/drawing/2014/main" id="{30A7E570-ECB5-403E-A8AE-B30572034BEA}"/>
                  </a:ext>
                </a:extLst>
              </p:cNvPr>
              <p:cNvGrpSpPr/>
              <p:nvPr/>
            </p:nvGrpSpPr>
            <p:grpSpPr>
              <a:xfrm>
                <a:off x="2912085" y="136753"/>
                <a:ext cx="1954335" cy="6584494"/>
                <a:chOff x="7156450" y="35169"/>
                <a:chExt cx="1987551" cy="6822831"/>
              </a:xfrm>
            </p:grpSpPr>
            <p:pic>
              <p:nvPicPr>
                <p:cNvPr id="38" name="Picture 33" descr="Pent Studies 082">
                  <a:extLst>
                    <a:ext uri="{FF2B5EF4-FFF2-40B4-BE49-F238E27FC236}">
                      <a16:creationId xmlns:a16="http://schemas.microsoft.com/office/drawing/2014/main" id="{EA64990F-F255-459A-8921-F3F22D1AD9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6450" y="35169"/>
                  <a:ext cx="1987550" cy="4669054"/>
                </a:xfrm>
                <a:prstGeom prst="rect">
                  <a:avLst/>
                </a:prstGeom>
                <a:noFill/>
                <a:ln w="57150">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4" descr="See the source image">
                  <a:extLst>
                    <a:ext uri="{FF2B5EF4-FFF2-40B4-BE49-F238E27FC236}">
                      <a16:creationId xmlns:a16="http://schemas.microsoft.com/office/drawing/2014/main" id="{309633AE-1244-4149-9F86-8CA367231D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667" r="25000"/>
                <a:stretch/>
              </p:blipFill>
              <p:spPr bwMode="auto">
                <a:xfrm>
                  <a:off x="7156451" y="4551999"/>
                  <a:ext cx="1987550" cy="2306001"/>
                </a:xfrm>
                <a:prstGeom prst="rect">
                  <a:avLst/>
                </a:prstGeom>
                <a:noFill/>
                <a:ln w="57150">
                  <a:solidFill>
                    <a:srgbClr val="FF33CC"/>
                  </a:solidFill>
                </a:ln>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FD37EA94-3453-4E7D-9688-6DD826C435DF}"/>
                  </a:ext>
                </a:extLst>
              </p:cNvPr>
              <p:cNvSpPr/>
              <p:nvPr/>
            </p:nvSpPr>
            <p:spPr>
              <a:xfrm>
                <a:off x="2912084" y="2971800"/>
                <a:ext cx="1954334" cy="762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227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BA001F-6A5D-4694-956B-4E4F487BA534}"/>
              </a:ext>
            </a:extLst>
          </p:cNvPr>
          <p:cNvGrpSpPr/>
          <p:nvPr/>
        </p:nvGrpSpPr>
        <p:grpSpPr>
          <a:xfrm>
            <a:off x="60713" y="228600"/>
            <a:ext cx="8821050" cy="6583362"/>
            <a:chOff x="60713" y="228600"/>
            <a:chExt cx="8821050" cy="6583362"/>
          </a:xfrm>
        </p:grpSpPr>
        <p:pic>
          <p:nvPicPr>
            <p:cNvPr id="137218" name="Picture 2" descr="See the source image">
              <a:extLst>
                <a:ext uri="{FF2B5EF4-FFF2-40B4-BE49-F238E27FC236}">
                  <a16:creationId xmlns:a16="http://schemas.microsoft.com/office/drawing/2014/main" id="{5D7611D3-720A-4585-BEFB-68F3754CC9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13" y="228600"/>
              <a:ext cx="4128056" cy="2125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e the source image">
              <a:extLst>
                <a:ext uri="{FF2B5EF4-FFF2-40B4-BE49-F238E27FC236}">
                  <a16:creationId xmlns:a16="http://schemas.microsoft.com/office/drawing/2014/main" id="{03B8CE82-5A2D-4398-BADC-02DCEEADF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063" y="2354262"/>
              <a:ext cx="4457700" cy="4457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A8844E59-CAAF-4984-B3B1-07F3A372BA99}"/>
              </a:ext>
            </a:extLst>
          </p:cNvPr>
          <p:cNvGrpSpPr/>
          <p:nvPr/>
        </p:nvGrpSpPr>
        <p:grpSpPr>
          <a:xfrm>
            <a:off x="60713" y="46038"/>
            <a:ext cx="9083287" cy="6484302"/>
            <a:chOff x="60713" y="46038"/>
            <a:chExt cx="9083287" cy="6484302"/>
          </a:xfrm>
        </p:grpSpPr>
        <p:sp>
          <p:nvSpPr>
            <p:cNvPr id="2" name="TextBox 1">
              <a:extLst>
                <a:ext uri="{FF2B5EF4-FFF2-40B4-BE49-F238E27FC236}">
                  <a16:creationId xmlns:a16="http://schemas.microsoft.com/office/drawing/2014/main" id="{04E95846-70A1-4241-9AAE-0050FECF5AEA}"/>
                </a:ext>
              </a:extLst>
            </p:cNvPr>
            <p:cNvSpPr txBox="1"/>
            <p:nvPr/>
          </p:nvSpPr>
          <p:spPr>
            <a:xfrm>
              <a:off x="4267201" y="46038"/>
              <a:ext cx="4876799" cy="2308324"/>
            </a:xfrm>
            <a:prstGeom prst="rect">
              <a:avLst/>
            </a:prstGeom>
            <a:noFill/>
          </p:spPr>
          <p:txBody>
            <a:bodyPr wrap="square" rtlCol="0">
              <a:spAutoFit/>
            </a:bodyPr>
            <a:lstStyle/>
            <a:p>
              <a:pPr algn="l" rtl="0"/>
              <a:r>
                <a:rPr lang="en-US" sz="1800" dirty="0"/>
                <a:t>	</a:t>
              </a:r>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“Then I kept looking because of the sound of the boastful words which the horn was speaking;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kept looking until the beast was slain</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its body was destroyed and given to the burning fire.</a:t>
              </a:r>
            </a:p>
            <a:p>
              <a:pPr algn="l" rtl="0"/>
              <a:endParaRPr lang="en-US" sz="1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for the rest of the beasts</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their dominion was taken away, but </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 extension of life was granted to them</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1"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an appointed period of time</a:t>
              </a: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4" name="TextBox 3">
              <a:extLst>
                <a:ext uri="{FF2B5EF4-FFF2-40B4-BE49-F238E27FC236}">
                  <a16:creationId xmlns:a16="http://schemas.microsoft.com/office/drawing/2014/main" id="{C19D6A02-5081-472B-A4FE-48F3DF2784CC}"/>
                </a:ext>
              </a:extLst>
            </p:cNvPr>
            <p:cNvSpPr txBox="1"/>
            <p:nvPr/>
          </p:nvSpPr>
          <p:spPr>
            <a:xfrm>
              <a:off x="60713" y="2590800"/>
              <a:ext cx="4363350" cy="3939540"/>
            </a:xfrm>
            <a:prstGeom prst="rect">
              <a:avLst/>
            </a:prstGeom>
            <a:noFill/>
          </p:spPr>
          <p:txBody>
            <a:bodyPr wrap="square" rtlCol="0">
              <a:spAutoFit/>
            </a:bodyPr>
            <a:lstStyle/>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 kept looking in the night visions, and behold, with the clouds of heaven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like a Son of Man</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was coming, And He came up to the Ancient of Days And was presented before Him.</a:t>
              </a:r>
            </a:p>
            <a:p>
              <a:pPr algn="l" rtl="0"/>
              <a:endParaRPr lang="en-US" sz="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Him was given dominion, Glory</a:t>
              </a:r>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that all the peoples, nations and men of every language might serve Him.</a:t>
              </a:r>
            </a:p>
            <a:p>
              <a:pPr algn="l" rtl="0"/>
              <a:endPar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rtl="0"/>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His dominion is an everlasting dominion</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Which will not pass away;</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His kingdom is one</a:t>
              </a:r>
            </a:p>
            <a:p>
              <a:pPr algn="l" rtl="0"/>
              <a:r>
                <a:rPr lang="en-US"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which will not be destroyed.</a:t>
              </a:r>
            </a:p>
            <a:p>
              <a:endParaRPr lang="en-US" dirty="0"/>
            </a:p>
          </p:txBody>
        </p:sp>
      </p:grpSp>
    </p:spTree>
    <p:extLst>
      <p:ext uri="{BB962C8B-B14F-4D97-AF65-F5344CB8AC3E}">
        <p14:creationId xmlns:p14="http://schemas.microsoft.com/office/powerpoint/2010/main" val="39517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250"/>
                                        <p:tgtEl>
                                          <p:spTgt spid="5"/>
                                        </p:tgtEl>
                                      </p:cBhvr>
                                    </p:animEffect>
                                  </p:childTnLst>
                                </p:cTn>
                              </p:par>
                            </p:childTnLst>
                          </p:cTn>
                        </p:par>
                        <p:par>
                          <p:cTn id="8" fill="hold">
                            <p:stCondLst>
                              <p:cond delay="125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0C90-3E41-4D43-A361-F9AD964491D5}"/>
              </a:ext>
            </a:extLst>
          </p:cNvPr>
          <p:cNvSpPr>
            <a:spLocks noGrp="1"/>
          </p:cNvSpPr>
          <p:nvPr>
            <p:ph type="title"/>
          </p:nvPr>
        </p:nvSpPr>
        <p:spPr>
          <a:xfrm>
            <a:off x="28575" y="381000"/>
            <a:ext cx="7055380" cy="1400530"/>
          </a:xfrm>
        </p:spPr>
        <p:txBody>
          <a:bodyPr/>
          <a:lstStyle/>
          <a:p>
            <a:pPr algn="ct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INTERPRETATION</a:t>
            </a:r>
            <a:b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THE BEASTS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3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16-17</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8778D264-A7EF-4B1F-A8F4-F69A452CCABD}"/>
              </a:ext>
            </a:extLst>
          </p:cNvPr>
          <p:cNvSpPr txBox="1"/>
          <p:nvPr/>
        </p:nvSpPr>
        <p:spPr>
          <a:xfrm>
            <a:off x="1073150" y="2133600"/>
            <a:ext cx="4876800" cy="3847207"/>
          </a:xfrm>
          <a:prstGeom prst="rect">
            <a:avLst/>
          </a:prstGeom>
          <a:noFill/>
        </p:spPr>
        <p:txBody>
          <a:bodyPr wrap="square" rtlCol="0">
            <a:spAutoFit/>
          </a:bodyPr>
          <a:lstStyle/>
          <a:p>
            <a:pPr algn="l" rtl="0"/>
            <a:endParaRPr lang="en-US" dirty="0"/>
          </a:p>
          <a:p>
            <a:pPr algn="l" rtl="0"/>
            <a:r>
              <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These great beasts</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which are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four</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number, are four kings who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 arise from the earth</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l" rtl="0"/>
            <a:endParaRPr lang="en-US" sz="1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the saints</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the Highest One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receive the kingdom and </a:t>
            </a:r>
            <a:r>
              <a:rPr lang="en-US" sz="2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possess the kingdom forever</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 all ages to come.’</a:t>
            </a:r>
          </a:p>
        </p:txBody>
      </p:sp>
      <p:grpSp>
        <p:nvGrpSpPr>
          <p:cNvPr id="9" name="Group 8">
            <a:extLst>
              <a:ext uri="{FF2B5EF4-FFF2-40B4-BE49-F238E27FC236}">
                <a16:creationId xmlns:a16="http://schemas.microsoft.com/office/drawing/2014/main" id="{C8C6DDE8-CD18-45BE-B5B4-F35FA91C005B}"/>
              </a:ext>
            </a:extLst>
          </p:cNvPr>
          <p:cNvGrpSpPr/>
          <p:nvPr/>
        </p:nvGrpSpPr>
        <p:grpSpPr>
          <a:xfrm>
            <a:off x="7189664" y="37513"/>
            <a:ext cx="1954336" cy="6820487"/>
            <a:chOff x="2912084" y="136753"/>
            <a:chExt cx="1954336" cy="6584494"/>
          </a:xfrm>
        </p:grpSpPr>
        <p:grpSp>
          <p:nvGrpSpPr>
            <p:cNvPr id="10" name="Group 9">
              <a:extLst>
                <a:ext uri="{FF2B5EF4-FFF2-40B4-BE49-F238E27FC236}">
                  <a16:creationId xmlns:a16="http://schemas.microsoft.com/office/drawing/2014/main" id="{79056BB1-4FDF-4C9E-8E0C-931E5CB7AA3F}"/>
                </a:ext>
              </a:extLst>
            </p:cNvPr>
            <p:cNvGrpSpPr/>
            <p:nvPr/>
          </p:nvGrpSpPr>
          <p:grpSpPr>
            <a:xfrm>
              <a:off x="2912085" y="136753"/>
              <a:ext cx="1954335" cy="6584494"/>
              <a:chOff x="7156450" y="35169"/>
              <a:chExt cx="1987551" cy="6822831"/>
            </a:xfrm>
          </p:grpSpPr>
          <p:pic>
            <p:nvPicPr>
              <p:cNvPr id="12" name="Picture 33" descr="Pent Studies 082">
                <a:extLst>
                  <a:ext uri="{FF2B5EF4-FFF2-40B4-BE49-F238E27FC236}">
                    <a16:creationId xmlns:a16="http://schemas.microsoft.com/office/drawing/2014/main" id="{7E24FF22-73F2-456D-8BB1-1115B41006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450" y="35169"/>
                <a:ext cx="1987550" cy="4669054"/>
              </a:xfrm>
              <a:prstGeom prst="rect">
                <a:avLst/>
              </a:prstGeom>
              <a:noFill/>
              <a:ln w="57150">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descr="See the source image">
                <a:extLst>
                  <a:ext uri="{FF2B5EF4-FFF2-40B4-BE49-F238E27FC236}">
                    <a16:creationId xmlns:a16="http://schemas.microsoft.com/office/drawing/2014/main" id="{C9FAB0DC-8382-4E61-A750-70408B84E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r="25000"/>
              <a:stretch/>
            </p:blipFill>
            <p:spPr bwMode="auto">
              <a:xfrm>
                <a:off x="7156451" y="4551999"/>
                <a:ext cx="1987550" cy="2306001"/>
              </a:xfrm>
              <a:prstGeom prst="rect">
                <a:avLst/>
              </a:prstGeom>
              <a:noFill/>
              <a:ln w="57150">
                <a:solidFill>
                  <a:srgbClr val="FF33CC"/>
                </a:solidFill>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76EEE2C4-EDDA-4C90-BD8D-C5F39C0C104D}"/>
                </a:ext>
              </a:extLst>
            </p:cNvPr>
            <p:cNvSpPr/>
            <p:nvPr/>
          </p:nvSpPr>
          <p:spPr>
            <a:xfrm>
              <a:off x="2912084" y="2971800"/>
              <a:ext cx="1954334" cy="762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67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2748</TotalTime>
  <Words>3844</Words>
  <Application>Microsoft Office PowerPoint</Application>
  <PresentationFormat>On-screen Show (4:3)</PresentationFormat>
  <Paragraphs>310</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Alba</vt:lpstr>
      <vt:lpstr>Arial</vt:lpstr>
      <vt:lpstr>Calibri</vt:lpstr>
      <vt:lpstr>Century Gothic</vt:lpstr>
      <vt:lpstr>Tahoma</vt:lpstr>
      <vt:lpstr>Wingdings 3</vt:lpstr>
      <vt:lpstr>Ion</vt:lpstr>
      <vt:lpstr>PowerPoint Presentation</vt:lpstr>
      <vt:lpstr>DANIEL (605-536)</vt:lpstr>
      <vt:lpstr>SERVICE IN THE KINGS COURT</vt:lpstr>
      <vt:lpstr>PowerPoint Presentation</vt:lpstr>
      <vt:lpstr>PowerPoint Presentation</vt:lpstr>
      <vt:lpstr>PowerPoint Presentation</vt:lpstr>
      <vt:lpstr>PowerPoint Presentation</vt:lpstr>
      <vt:lpstr>PowerPoint Presentation</vt:lpstr>
      <vt:lpstr>THE INTERPRETATION OF THE BEASTS (16-17)</vt:lpstr>
      <vt:lpstr>THE FOURTH BEAST</vt:lpstr>
      <vt:lpstr>CHAPTER 8 The 2nd and 3rd Kingdoms</vt:lpstr>
      <vt:lpstr>THE LITTLE HORN The Vision</vt:lpstr>
      <vt:lpstr>THE INTERPRETATION (8:17, 20-26)</vt:lpstr>
      <vt:lpstr>PowerPoint Presentation</vt:lpstr>
      <vt:lpstr>SELEUCUS &amp; PTOLEMY </vt:lpstr>
      <vt:lpstr>PowerPoint Presentation</vt:lpstr>
      <vt:lpstr>PowerPoint Presentation</vt:lpstr>
      <vt:lpstr>PowerPoint Presentation</vt:lpstr>
      <vt:lpstr>DANIEL 9 &amp; JEREMIAH’S  70 WEEKS</vt:lpstr>
      <vt:lpstr>DANIEL 9 &amp; JEREMIAH’S  70 WEEKS</vt:lpstr>
      <vt:lpstr>POSSIBLE BEGINNING  DATES</vt:lpstr>
      <vt:lpstr>PowerPoint Presentation</vt:lpstr>
      <vt:lpstr>POSSIBLE SCENARIOS</vt:lpstr>
      <vt:lpstr>DANIEL 11:36-45</vt:lpstr>
      <vt:lpstr>DANIEL 12:1-4</vt:lpstr>
      <vt:lpstr>DANIEL 12:5-13</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 Wright</dc:creator>
  <cp:lastModifiedBy>Paul Wright</cp:lastModifiedBy>
  <cp:revision>141</cp:revision>
  <cp:lastPrinted>2017-04-24T23:24:51Z</cp:lastPrinted>
  <dcterms:created xsi:type="dcterms:W3CDTF">2017-03-24T02:20:16Z</dcterms:created>
  <dcterms:modified xsi:type="dcterms:W3CDTF">2022-03-30T20:35:50Z</dcterms:modified>
</cp:coreProperties>
</file>